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75" r:id="rId2"/>
    <p:sldId id="257" r:id="rId3"/>
    <p:sldId id="270" r:id="rId4"/>
    <p:sldId id="286" r:id="rId5"/>
    <p:sldId id="260" r:id="rId6"/>
    <p:sldId id="261" r:id="rId7"/>
    <p:sldId id="262" r:id="rId8"/>
    <p:sldId id="263" r:id="rId9"/>
    <p:sldId id="285" r:id="rId10"/>
    <p:sldId id="284" r:id="rId11"/>
    <p:sldId id="296" r:id="rId12"/>
    <p:sldId id="287" r:id="rId13"/>
    <p:sldId id="288" r:id="rId14"/>
    <p:sldId id="289" r:id="rId15"/>
    <p:sldId id="291" r:id="rId16"/>
    <p:sldId id="293" r:id="rId17"/>
    <p:sldId id="294" r:id="rId18"/>
    <p:sldId id="265" r:id="rId19"/>
    <p:sldId id="295" r:id="rId20"/>
  </p:sldIdLst>
  <p:sldSz cx="12192000" cy="6858000"/>
  <p:notesSz cx="6858000" cy="9144000"/>
  <p:embeddedFontLst>
    <p:embeddedFont>
      <p:font typeface="Arial Nova Light" panose="020B0304020202020204" pitchFamily="34" charset="0"/>
      <p:regular r:id="rId22"/>
      <p:italic r:id="rId23"/>
    </p:embeddedFont>
    <p:embeddedFont>
      <p:font typeface="나눔스퀘어라운드 Bold" panose="020B0600000101010101" pitchFamily="50" charset="-127"/>
      <p:bold r:id="rId24"/>
    </p:embeddedFont>
    <p:embeddedFont>
      <p:font typeface="나눔스퀘어라운드 Regular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C38"/>
    <a:srgbClr val="FFFFFF"/>
    <a:srgbClr val="F08E4C"/>
    <a:srgbClr val="FF1212"/>
    <a:srgbClr val="181E47"/>
    <a:srgbClr val="FF1A94"/>
    <a:srgbClr val="F9EC00"/>
    <a:srgbClr val="E2D700"/>
    <a:srgbClr val="FEE3B8"/>
    <a:srgbClr val="D0D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5026" autoAdjust="0"/>
  </p:normalViewPr>
  <p:slideViewPr>
    <p:cSldViewPr snapToGrid="0">
      <p:cViewPr varScale="1">
        <p:scale>
          <a:sx n="79" d="100"/>
          <a:sy n="79" d="100"/>
        </p:scale>
        <p:origin x="96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E801A-F34D-4A58-ADDB-24063AD546E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C7AC8-C09C-44DB-AE98-84BB1E5C9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8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ver2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18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158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134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(skin</a:t>
            </a:r>
            <a:r>
              <a:rPr lang="ko-KR" altLang="en-US" dirty="0"/>
              <a:t> </a:t>
            </a:r>
            <a:r>
              <a:rPr lang="en-US" altLang="ko-KR" dirty="0"/>
              <a:t>color</a:t>
            </a:r>
            <a:r>
              <a:rPr lang="ko-KR" altLang="en-US" dirty="0"/>
              <a:t> </a:t>
            </a:r>
            <a:r>
              <a:rPr lang="en-US" altLang="ko-KR" dirty="0"/>
              <a:t>mask)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we aim to find three landmark points on the face, namely, the eye center, the tip of the nose, and the corner of the mouth</a:t>
            </a:r>
          </a:p>
          <a:p>
            <a:r>
              <a:rPr lang="en-US" altLang="ko-KR" dirty="0"/>
              <a:t>n three separate SVMs</a:t>
            </a:r>
          </a:p>
          <a:p>
            <a:r>
              <a:rPr lang="en-US" altLang="ko-KR" dirty="0"/>
              <a:t>g, for each landmark location we select nine positive and 16 negative samples of image patches of size 10 × 10 pixels</a:t>
            </a:r>
          </a:p>
          <a:p>
            <a:r>
              <a:rPr lang="en-US" altLang="ko-KR" dirty="0"/>
              <a:t>The negative samples are chosen randomly from the ROIs of the landmarks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48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ver2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607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ver2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93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ver2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04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ver2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524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ver2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91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99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9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70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67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C7AC8-C09C-44DB-AE98-84BB1E5C9E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83BB2-0510-B1FC-A100-B94B19268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8E7454-7248-9CB0-2699-4BEEF9483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015552-F43D-C7CE-58E6-D48CA5C5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AE1A-A7E4-454E-A1B8-1A17CB2A8D3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B8444-5EF3-D51A-5E6A-959491F95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C2616-63A5-79C8-73D9-18F1864F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499D9-43C2-4C6B-B216-299819546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82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F9D1F-0533-01F7-B501-8CFD67F9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BEA527-F723-FDB6-65D4-35738AB86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FB0020-ED58-1EA7-576B-C734A2A2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AE1A-A7E4-454E-A1B8-1A17CB2A8D3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5763DE-9CF9-C157-8352-66224922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E837C-4421-4656-04F2-14EEF56F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499D9-43C2-4C6B-B216-299819546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2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7E5F66-E9F8-6F1D-EC76-10FFE0E06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FDC51-67EC-952A-0DC9-119B228D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8B625-2870-CAB5-90EB-624441E4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AE1A-A7E4-454E-A1B8-1A17CB2A8D3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84F46-5533-E393-1B2D-4586335A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CCA275-FBA6-DFDD-8DF1-6EB7CE64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499D9-43C2-4C6B-B216-299819546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4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4F947-E73B-D14D-A295-08D3221A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6691B2-45F8-6024-6B56-4B6DD584B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  <a:lvl2pPr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2pPr>
            <a:lvl3pPr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3pPr>
            <a:lvl4pPr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4pPr>
            <a:lvl5pPr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22BDF-0007-33C6-E39E-239F66E6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fld id="{8AE5AE1A-A7E4-454E-A1B8-1A17CB2A8D30}" type="datetimeFigureOut">
              <a:rPr lang="ko-KR" altLang="en-US" smtClean="0"/>
              <a:pPr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25EF89-5F89-AAC7-5F2E-5EEDDCFA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D9A29-95AC-5A97-5DA0-D0EA3D00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fld id="{D9B499D9-43C2-4C6B-B216-299819546F1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26" name="Picture 2" descr="Language, thought, and manipulation | Unravel Magazine">
            <a:extLst>
              <a:ext uri="{FF2B5EF4-FFF2-40B4-BE49-F238E27FC236}">
                <a16:creationId xmlns:a16="http://schemas.microsoft.com/office/drawing/2014/main" id="{60EF258F-C133-54B5-18F0-868C071C73E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r="27243"/>
          <a:stretch/>
        </p:blipFill>
        <p:spPr bwMode="auto">
          <a:xfrm>
            <a:off x="0" y="4381130"/>
            <a:ext cx="1422400" cy="24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4BD968-3CA5-01E2-3A5B-B971EECFBAFA}"/>
              </a:ext>
            </a:extLst>
          </p:cNvPr>
          <p:cNvSpPr/>
          <p:nvPr userDrawn="1"/>
        </p:nvSpPr>
        <p:spPr>
          <a:xfrm>
            <a:off x="0" y="0"/>
            <a:ext cx="1422400" cy="4381130"/>
          </a:xfrm>
          <a:prstGeom prst="rect">
            <a:avLst/>
          </a:prstGeom>
          <a:solidFill>
            <a:srgbClr val="050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0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AAF6B-0A8F-E3D2-A792-17BF6D05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B46F2A-CC6A-0FB8-CA5F-3E91378E5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8B568-91E2-E5F5-511F-698DDDEA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AE1A-A7E4-454E-A1B8-1A17CB2A8D3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80012-357D-80F0-E6B5-F5934895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23517-7D35-3179-6CD7-D6AF29A8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499D9-43C2-4C6B-B216-299819546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82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E1173-611E-9055-C662-31036482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4E183A-5B73-967A-EB81-7C28A274D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752BF5-7CC4-00C1-7A4F-70A9141D7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B48972-32FF-71FB-087A-EBCACB2B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AE1A-A7E4-454E-A1B8-1A17CB2A8D3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2D5007-C3DA-C47A-895C-A13702EB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D16A6A-EEA0-6835-FD7D-CD3E7755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499D9-43C2-4C6B-B216-299819546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3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33C42-771F-6EA7-FF6C-1E5637B3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F8FF18-1B29-9ACC-A82F-10864ACF0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9C4791-98A5-4AD1-AE2F-60AF39D47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148DA1-BE76-FB9A-01C6-68E3158D9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2B4EF-8234-0499-5725-095CF9978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7CD7DD-687F-F95B-84E5-17DA5FE3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AE1A-A7E4-454E-A1B8-1A17CB2A8D3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154435-AEC7-B458-2A57-FE154887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54F565-91AD-9356-D46E-9B7A48CF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499D9-43C2-4C6B-B216-299819546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97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0FCFC-05D7-7D7C-AFC1-8AC86335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AED27-87F5-E942-79FD-9EEE84D8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AE1A-A7E4-454E-A1B8-1A17CB2A8D3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38F850-5B95-6C55-EC93-BE0133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899CEA-5FEB-3B08-2619-ECE2B2A3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499D9-43C2-4C6B-B216-299819546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68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7BB3C2-55E7-4FBD-D50D-A206317E7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AE1A-A7E4-454E-A1B8-1A17CB2A8D3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0D43DF-0CD0-A552-D1BA-8EE6FC6F1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DC010D-2C60-A8D8-2CEC-975FB04F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499D9-43C2-4C6B-B216-299819546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021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532F8-034D-91E3-79F6-24CBB003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34FFA-90FB-DEB8-CFB4-7DE430DE7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71CB60-408B-7703-C522-22E5AECD1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629A0-B7A3-8174-8BD0-C2A47DD7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AE1A-A7E4-454E-A1B8-1A17CB2A8D3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3CFCF4-852D-30FC-7F02-A1E39F9DB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053264-C1C9-1A69-A5D4-D5FBE0F7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499D9-43C2-4C6B-B216-299819546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24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71EDB-055E-7063-15F3-4A54E179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7616B3-DBD0-05B0-B305-4BEF0E131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F0B9E6-9572-86FB-7FC1-7B0C5548F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CE6F1-3E0A-A8B2-6914-99652C79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AE1A-A7E4-454E-A1B8-1A17CB2A8D30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F1049C-3465-C369-241E-3FCC6CD5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EA8F78-320F-4128-D83E-DCB1D358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499D9-43C2-4C6B-B216-299819546F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79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078C23-3211-3A32-636B-C62E9C67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C27898-8F7B-55FB-E11A-E75393044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F44A42-D206-916F-1D99-30D9CD7BA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fld id="{8AE5AE1A-A7E4-454E-A1B8-1A17CB2A8D30}" type="datetimeFigureOut">
              <a:rPr lang="ko-KR" altLang="en-US" smtClean="0"/>
              <a:pPr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5C2702-67F7-EAEA-D0EB-4050D3528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D8909-B0C3-1292-24E3-15CDB9FBC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fld id="{D9B499D9-43C2-4C6B-B216-299819546F1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9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12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0.jp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49.png"/><Relationship Id="rId5" Type="http://schemas.microsoft.com/office/2007/relationships/media" Target="../media/media6.mp4"/><Relationship Id="rId10" Type="http://schemas.openxmlformats.org/officeDocument/2006/relationships/image" Target="../media/image48.png"/><Relationship Id="rId4" Type="http://schemas.openxmlformats.org/officeDocument/2006/relationships/video" Target="../media/media5.mp4"/><Relationship Id="rId9" Type="http://schemas.openxmlformats.org/officeDocument/2006/relationships/image" Target="../media/image47.pn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5.png"/><Relationship Id="rId3" Type="http://schemas.microsoft.com/office/2007/relationships/media" Target="../media/media8.mp4"/><Relationship Id="rId7" Type="http://schemas.microsoft.com/office/2007/relationships/media" Target="../media/media4.mp4"/><Relationship Id="rId12" Type="http://schemas.openxmlformats.org/officeDocument/2006/relationships/image" Target="../media/image54.png"/><Relationship Id="rId17" Type="http://schemas.openxmlformats.org/officeDocument/2006/relationships/image" Target="../media/image13.png"/><Relationship Id="rId2" Type="http://schemas.openxmlformats.org/officeDocument/2006/relationships/video" Target="../media/media7.mp4"/><Relationship Id="rId16" Type="http://schemas.openxmlformats.org/officeDocument/2006/relationships/image" Target="../media/image12.png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53.jpg"/><Relationship Id="rId5" Type="http://schemas.microsoft.com/office/2007/relationships/media" Target="../media/media9.mp4"/><Relationship Id="rId15" Type="http://schemas.openxmlformats.org/officeDocument/2006/relationships/image" Target="../media/image47.png"/><Relationship Id="rId10" Type="http://schemas.openxmlformats.org/officeDocument/2006/relationships/notesSlide" Target="../notesSlides/notesSlide7.xml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microsoft.com/office/2007/relationships/media" Target="../media/media1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11" Type="http://schemas.openxmlformats.org/officeDocument/2006/relationships/image" Target="../media/image64.png"/><Relationship Id="rId5" Type="http://schemas.microsoft.com/office/2007/relationships/media" Target="../media/media12.mp4"/><Relationship Id="rId10" Type="http://schemas.openxmlformats.org/officeDocument/2006/relationships/image" Target="../media/image63.png"/><Relationship Id="rId4" Type="http://schemas.openxmlformats.org/officeDocument/2006/relationships/video" Target="../media/media11.mp4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11.png"/><Relationship Id="rId2" Type="http://schemas.openxmlformats.org/officeDocument/2006/relationships/video" Target="../media/media1.mp4"/><Relationship Id="rId16" Type="http://schemas.openxmlformats.org/officeDocument/2006/relationships/image" Target="../media/image25.png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em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video" Target="../media/media2.mp4"/><Relationship Id="rId21" Type="http://schemas.openxmlformats.org/officeDocument/2006/relationships/image" Target="../media/image37.PNG"/><Relationship Id="rId7" Type="http://schemas.openxmlformats.org/officeDocument/2006/relationships/notesSlide" Target="../notesSlides/notesSlide4.xml"/><Relationship Id="rId12" Type="http://schemas.microsoft.com/office/2007/relationships/hdphoto" Target="../media/hdphoto2.wdp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microsoft.com/office/2007/relationships/media" Target="../media/media2.mp4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24" Type="http://schemas.openxmlformats.org/officeDocument/2006/relationships/image" Target="../media/image40.PNG"/><Relationship Id="rId5" Type="http://schemas.openxmlformats.org/officeDocument/2006/relationships/video" Target="../media/media1.mp4"/><Relationship Id="rId15" Type="http://schemas.openxmlformats.org/officeDocument/2006/relationships/image" Target="../media/image11.png"/><Relationship Id="rId23" Type="http://schemas.openxmlformats.org/officeDocument/2006/relationships/image" Target="../media/image39.PNG"/><Relationship Id="rId10" Type="http://schemas.openxmlformats.org/officeDocument/2006/relationships/image" Target="../media/image29.png"/><Relationship Id="rId19" Type="http://schemas.openxmlformats.org/officeDocument/2006/relationships/image" Target="../media/image35.PNG"/><Relationship Id="rId4" Type="http://schemas.microsoft.com/office/2007/relationships/media" Target="../media/media1.mp4"/><Relationship Id="rId9" Type="http://schemas.openxmlformats.org/officeDocument/2006/relationships/image" Target="../media/image28.png"/><Relationship Id="rId14" Type="http://schemas.microsoft.com/office/2007/relationships/hdphoto" Target="../media/hdphoto3.wdp"/><Relationship Id="rId2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A9B682-9BC7-2F7D-4B48-5D68F7D85DBB}"/>
              </a:ext>
            </a:extLst>
          </p:cNvPr>
          <p:cNvSpPr/>
          <p:nvPr/>
        </p:nvSpPr>
        <p:spPr>
          <a:xfrm>
            <a:off x="1957954" y="2471057"/>
            <a:ext cx="8610600" cy="553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1C02F-284E-C227-0D00-973A232289FE}"/>
              </a:ext>
            </a:extLst>
          </p:cNvPr>
          <p:cNvSpPr txBox="1"/>
          <p:nvPr/>
        </p:nvSpPr>
        <p:spPr>
          <a:xfrm>
            <a:off x="1551667" y="119648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원하는 부분을 바꿔주는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B7BC9-E4AB-BC58-76D0-CF65D23B4830}"/>
              </a:ext>
            </a:extLst>
          </p:cNvPr>
          <p:cNvSpPr txBox="1"/>
          <p:nvPr/>
        </p:nvSpPr>
        <p:spPr>
          <a:xfrm>
            <a:off x="2310946" y="1917059"/>
            <a:ext cx="7904617" cy="1107996"/>
          </a:xfrm>
          <a:prstGeom prst="rect">
            <a:avLst/>
          </a:prstGeom>
          <a:noFill/>
          <a:effectLst>
            <a:glow rad="635000">
              <a:schemeClr val="accent4">
                <a:satMod val="175000"/>
                <a:alpha val="40000"/>
              </a:schemeClr>
            </a:glow>
            <a:outerShdw blurRad="165100" dir="2700000" algn="tl" rotWithShape="0">
              <a:srgbClr val="F9EC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>
                <a:ln w="25400">
                  <a:solidFill>
                    <a:schemeClr val="bg1"/>
                  </a:solidFill>
                </a:ln>
                <a:noFill/>
                <a:effectLst>
                  <a:outerShdw blurRad="50800" dist="38100" dir="2700000" algn="tl" rotWithShape="0">
                    <a:srgbClr val="F9EC00">
                      <a:alpha val="9000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 Unicode MS"/>
              </a:rPr>
              <a:t>‘</a:t>
            </a:r>
            <a:r>
              <a:rPr lang="ko-KR" altLang="ko-KR" sz="6600" b="1" dirty="0" err="1">
                <a:ln w="25400">
                  <a:solidFill>
                    <a:schemeClr val="bg1"/>
                  </a:solidFill>
                </a:ln>
                <a:noFill/>
                <a:effectLst>
                  <a:outerShdw blurRad="50800" dist="38100" dir="2700000" algn="tl" rotWithShape="0">
                    <a:srgbClr val="F9EC00">
                      <a:alpha val="9000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 Unicode MS"/>
              </a:rPr>
              <a:t>Face</a:t>
            </a:r>
            <a:r>
              <a:rPr lang="ko-KR" altLang="ko-KR" sz="6600" b="1" dirty="0">
                <a:ln w="25400">
                  <a:solidFill>
                    <a:schemeClr val="bg1"/>
                  </a:solidFill>
                </a:ln>
                <a:noFill/>
                <a:effectLst>
                  <a:outerShdw blurRad="50800" dist="38100" dir="2700000" algn="tl" rotWithShape="0">
                    <a:srgbClr val="F9EC00">
                      <a:alpha val="9000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 Unicode MS"/>
              </a:rPr>
              <a:t> </a:t>
            </a:r>
            <a:r>
              <a:rPr lang="ko-KR" altLang="ko-KR" sz="6600" b="1" dirty="0" err="1">
                <a:ln w="25400">
                  <a:solidFill>
                    <a:schemeClr val="bg1"/>
                  </a:solidFill>
                </a:ln>
                <a:noFill/>
                <a:effectLst>
                  <a:outerShdw blurRad="50800" dist="38100" dir="2700000" algn="tl" rotWithShape="0">
                    <a:srgbClr val="F9EC00">
                      <a:alpha val="9000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 Unicode MS"/>
              </a:rPr>
              <a:t>Style</a:t>
            </a:r>
            <a:r>
              <a:rPr lang="ko-KR" altLang="ko-KR" sz="6600" b="1" dirty="0">
                <a:ln w="25400">
                  <a:solidFill>
                    <a:schemeClr val="bg1"/>
                  </a:solidFill>
                </a:ln>
                <a:noFill/>
                <a:effectLst>
                  <a:outerShdw blurRad="50800" dist="38100" dir="2700000" algn="tl" rotWithShape="0">
                    <a:srgbClr val="F9EC00">
                      <a:alpha val="9000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 Unicode MS"/>
              </a:rPr>
              <a:t> </a:t>
            </a:r>
            <a:r>
              <a:rPr lang="ko-KR" altLang="ko-KR" sz="6600" b="1" dirty="0" err="1">
                <a:ln w="25400">
                  <a:solidFill>
                    <a:schemeClr val="bg1"/>
                  </a:solidFill>
                </a:ln>
                <a:noFill/>
                <a:effectLst>
                  <a:outerShdw blurRad="50800" dist="38100" dir="2700000" algn="tl" rotWithShape="0">
                    <a:srgbClr val="F9EC00">
                      <a:alpha val="9000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 Unicode MS"/>
              </a:rPr>
              <a:t>Editing</a:t>
            </a:r>
            <a:r>
              <a:rPr lang="en-US" altLang="ko-KR" sz="6600" b="1" dirty="0">
                <a:ln w="25400">
                  <a:solidFill>
                    <a:schemeClr val="bg1"/>
                  </a:solidFill>
                </a:ln>
                <a:noFill/>
                <a:effectLst>
                  <a:outerShdw blurRad="50800" dist="38100" dir="2700000" algn="tl" rotWithShape="0">
                    <a:srgbClr val="F9EC00">
                      <a:alpha val="90000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 Unicode MS"/>
              </a:rPr>
              <a:t>’</a:t>
            </a:r>
            <a:endParaRPr lang="ko-KR" altLang="en-US" sz="6600" dirty="0">
              <a:ln w="25400">
                <a:solidFill>
                  <a:schemeClr val="bg1"/>
                </a:solidFill>
              </a:ln>
              <a:noFill/>
              <a:effectLst>
                <a:outerShdw blurRad="50800" dist="38100" dir="2700000" algn="tl" rotWithShape="0">
                  <a:srgbClr val="F9EC00">
                    <a:alpha val="90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61945-E0A5-00CC-2725-F322407D7170}"/>
              </a:ext>
            </a:extLst>
          </p:cNvPr>
          <p:cNvSpPr txBox="1"/>
          <p:nvPr/>
        </p:nvSpPr>
        <p:spPr>
          <a:xfrm>
            <a:off x="11123896" y="6411989"/>
            <a:ext cx="1056708" cy="323165"/>
          </a:xfrm>
          <a:prstGeom prst="rect">
            <a:avLst/>
          </a:prstGeom>
          <a:noFill/>
          <a:effectLst>
            <a:glow rad="635000">
              <a:schemeClr val="accent4">
                <a:satMod val="175000"/>
                <a:alpha val="40000"/>
              </a:schemeClr>
            </a:glow>
            <a:outerShdw blurRad="165100" dir="2700000" algn="tl" rotWithShape="0">
              <a:srgbClr val="F9EC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n w="6350">
                  <a:solidFill>
                    <a:schemeClr val="bg1"/>
                  </a:solidFill>
                </a:ln>
                <a:noFill/>
                <a:effectLst>
                  <a:outerShdw blurRad="50800" dist="38100" dir="2700000" algn="tl" rotWithShape="0">
                    <a:srgbClr val="F9EC00">
                      <a:alpha val="90000"/>
                    </a:srgbClr>
                  </a:outerShdw>
                </a:effectLst>
              </a:rPr>
              <a:t>김하연</a:t>
            </a:r>
          </a:p>
        </p:txBody>
      </p:sp>
    </p:spTree>
    <p:extLst>
      <p:ext uri="{BB962C8B-B14F-4D97-AF65-F5344CB8AC3E}">
        <p14:creationId xmlns:p14="http://schemas.microsoft.com/office/powerpoint/2010/main" val="2056088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FAC47D-A781-195B-C623-24C4DD1DF1D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현재상황</a:t>
            </a:r>
            <a:endParaRPr lang="en-US" altLang="ko-KR" sz="1200" b="1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BA940-43B0-D6D5-3624-0CCAE5C3DCC5}"/>
              </a:ext>
            </a:extLst>
          </p:cNvPr>
          <p:cNvSpPr txBox="1"/>
          <p:nvPr/>
        </p:nvSpPr>
        <p:spPr>
          <a:xfrm>
            <a:off x="1714500" y="342900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50C38"/>
                </a:solidFill>
              </a:rPr>
              <a:t>현재진행상황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2071D-B17F-2A2D-38D8-D3904B5A76B9}"/>
              </a:ext>
            </a:extLst>
          </p:cNvPr>
          <p:cNvSpPr txBox="1"/>
          <p:nvPr/>
        </p:nvSpPr>
        <p:spPr>
          <a:xfrm>
            <a:off x="1954685" y="5980734"/>
            <a:ext cx="5539111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문제점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Transfer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된 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아직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blur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 잔상이 남음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저퀄리티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-&gt;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83CF9-EF48-87B4-00D1-69CD64CA10DD}"/>
              </a:ext>
            </a:extLst>
          </p:cNvPr>
          <p:cNvSpPr txBox="1"/>
          <p:nvPr/>
        </p:nvSpPr>
        <p:spPr>
          <a:xfrm>
            <a:off x="1775738" y="927675"/>
            <a:ext cx="243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&lt;Customized mask</a:t>
            </a:r>
            <a:r>
              <a:rPr lang="ko-KR" altLang="en-US" sz="1400" dirty="0"/>
              <a:t>로 적용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0ABEC-2C93-3193-0D07-6260A7ECB314}"/>
              </a:ext>
            </a:extLst>
          </p:cNvPr>
          <p:cNvSpPr txBox="1"/>
          <p:nvPr/>
        </p:nvSpPr>
        <p:spPr>
          <a:xfrm>
            <a:off x="1954687" y="1180316"/>
            <a:ext cx="8495613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기존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</a:rPr>
              <a:t>MobileFaceSwap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의 결과와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customized mask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test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한 결과 비교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test">
            <a:hlinkClick r:id="" action="ppaction://media"/>
            <a:extLst>
              <a:ext uri="{FF2B5EF4-FFF2-40B4-BE49-F238E27FC236}">
                <a16:creationId xmlns:a16="http://schemas.microsoft.com/office/drawing/2014/main" id="{7628329E-DBA1-52E6-BDB0-EB997B31C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54687" y="1535419"/>
            <a:ext cx="3738900" cy="2103131"/>
          </a:xfrm>
          <a:prstGeom prst="rect">
            <a:avLst/>
          </a:prstGeom>
        </p:spPr>
      </p:pic>
      <p:pic>
        <p:nvPicPr>
          <p:cNvPr id="3" name="test_eye">
            <a:hlinkClick r:id="" action="ppaction://media"/>
            <a:extLst>
              <a:ext uri="{FF2B5EF4-FFF2-40B4-BE49-F238E27FC236}">
                <a16:creationId xmlns:a16="http://schemas.microsoft.com/office/drawing/2014/main" id="{619B4585-1E8F-53A2-ED59-68A97AD6FB9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89760" y="1549823"/>
            <a:ext cx="3738900" cy="2103131"/>
          </a:xfrm>
          <a:prstGeom prst="rect">
            <a:avLst/>
          </a:prstGeom>
        </p:spPr>
      </p:pic>
      <p:pic>
        <p:nvPicPr>
          <p:cNvPr id="6" name="test_total">
            <a:hlinkClick r:id="" action="ppaction://media"/>
            <a:extLst>
              <a:ext uri="{FF2B5EF4-FFF2-40B4-BE49-F238E27FC236}">
                <a16:creationId xmlns:a16="http://schemas.microsoft.com/office/drawing/2014/main" id="{DB04AA8E-52DD-045C-D2B5-7B608B3AFC2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54686" y="3764927"/>
            <a:ext cx="3738901" cy="2103132"/>
          </a:xfrm>
          <a:prstGeom prst="rect">
            <a:avLst/>
          </a:prstGeom>
        </p:spPr>
      </p:pic>
      <p:pic>
        <p:nvPicPr>
          <p:cNvPr id="12" name="그림 11" descr="사람, 의류, 파란색이(가) 표시된 사진&#10;&#10;자동 생성된 설명">
            <a:extLst>
              <a:ext uri="{FF2B5EF4-FFF2-40B4-BE49-F238E27FC236}">
                <a16:creationId xmlns:a16="http://schemas.microsoft.com/office/drawing/2014/main" id="{44A97202-2C5A-334B-B0CC-88AE842C9B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82" y="1516242"/>
            <a:ext cx="2007190" cy="3012667"/>
          </a:xfrm>
          <a:prstGeom prst="rect">
            <a:avLst/>
          </a:prstGeom>
        </p:spPr>
      </p:pic>
      <p:pic>
        <p:nvPicPr>
          <p:cNvPr id="14" name="그림 13" descr="연체동물, 어두운이(가) 표시된 사진&#10;&#10;자동 생성된 설명">
            <a:extLst>
              <a:ext uri="{FF2B5EF4-FFF2-40B4-BE49-F238E27FC236}">
                <a16:creationId xmlns:a16="http://schemas.microsoft.com/office/drawing/2014/main" id="{3B807B4D-AC9D-0E4D-4530-89A68162EC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60" y="3823816"/>
            <a:ext cx="2044243" cy="204424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64F993-B371-647D-B692-0CF32DC076AA}"/>
              </a:ext>
            </a:extLst>
          </p:cNvPr>
          <p:cNvGrpSpPr/>
          <p:nvPr/>
        </p:nvGrpSpPr>
        <p:grpSpPr>
          <a:xfrm>
            <a:off x="8139062" y="3827583"/>
            <a:ext cx="1589598" cy="2040476"/>
            <a:chOff x="9485681" y="2085374"/>
            <a:chExt cx="823731" cy="82373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2BB31ED-499D-7692-DA6C-7CE949577EFC}"/>
                </a:ext>
              </a:extLst>
            </p:cNvPr>
            <p:cNvSpPr/>
            <p:nvPr/>
          </p:nvSpPr>
          <p:spPr>
            <a:xfrm>
              <a:off x="9485681" y="2085374"/>
              <a:ext cx="823731" cy="823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 descr="옅은이(가) 표시된 사진&#10;&#10;자동 생성된 설명">
              <a:extLst>
                <a:ext uri="{FF2B5EF4-FFF2-40B4-BE49-F238E27FC236}">
                  <a16:creationId xmlns:a16="http://schemas.microsoft.com/office/drawing/2014/main" id="{9E3145A1-2E2B-A067-5CF3-941A04BBF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290" y="2085374"/>
              <a:ext cx="775832" cy="77583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" name="그림 17" descr="연체동물, 어두운이(가) 표시된 사진&#10;&#10;자동 생성된 설명">
            <a:extLst>
              <a:ext uri="{FF2B5EF4-FFF2-40B4-BE49-F238E27FC236}">
                <a16:creationId xmlns:a16="http://schemas.microsoft.com/office/drawing/2014/main" id="{F963E3B0-7207-013C-727D-11F13ED99D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3671297"/>
            <a:ext cx="748840" cy="7488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AF4658-2441-FCA0-A8E2-98BEBE079B93}"/>
              </a:ext>
            </a:extLst>
          </p:cNvPr>
          <p:cNvGrpSpPr/>
          <p:nvPr/>
        </p:nvGrpSpPr>
        <p:grpSpPr>
          <a:xfrm>
            <a:off x="5831772" y="1510295"/>
            <a:ext cx="741441" cy="777496"/>
            <a:chOff x="9485681" y="2085374"/>
            <a:chExt cx="823731" cy="82373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0CBDD23-98A5-01FA-2F4A-A0671B6F24B6}"/>
                </a:ext>
              </a:extLst>
            </p:cNvPr>
            <p:cNvSpPr/>
            <p:nvPr/>
          </p:nvSpPr>
          <p:spPr>
            <a:xfrm>
              <a:off x="9485681" y="2085374"/>
              <a:ext cx="823731" cy="823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 descr="옅은이(가) 표시된 사진&#10;&#10;자동 생성된 설명">
              <a:extLst>
                <a:ext uri="{FF2B5EF4-FFF2-40B4-BE49-F238E27FC236}">
                  <a16:creationId xmlns:a16="http://schemas.microsoft.com/office/drawing/2014/main" id="{C0987E2C-4623-F935-F208-CD5F7B62B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290" y="2085374"/>
              <a:ext cx="775832" cy="77583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F8FC44-9CE4-D089-E7E0-C8154D281FB0}"/>
              </a:ext>
            </a:extLst>
          </p:cNvPr>
          <p:cNvSpPr/>
          <p:nvPr/>
        </p:nvSpPr>
        <p:spPr>
          <a:xfrm>
            <a:off x="2012098" y="1602326"/>
            <a:ext cx="1263679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Original video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5979DE1-5A14-E3D0-CDAB-F0A5043CFD4B}"/>
              </a:ext>
            </a:extLst>
          </p:cNvPr>
          <p:cNvSpPr/>
          <p:nvPr/>
        </p:nvSpPr>
        <p:spPr>
          <a:xfrm>
            <a:off x="2012098" y="5516380"/>
            <a:ext cx="1435952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2"/>
                </a:solidFill>
              </a:rPr>
              <a:t>MobileFaceSwap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C7D7011-3D69-A8E8-0967-53FE0CAF6063}"/>
              </a:ext>
            </a:extLst>
          </p:cNvPr>
          <p:cNvSpPr/>
          <p:nvPr/>
        </p:nvSpPr>
        <p:spPr>
          <a:xfrm>
            <a:off x="6057845" y="3306481"/>
            <a:ext cx="1435952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Eye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C250317-626A-3902-FFFB-B475FCCDE9C1}"/>
              </a:ext>
            </a:extLst>
          </p:cNvPr>
          <p:cNvSpPr/>
          <p:nvPr/>
        </p:nvSpPr>
        <p:spPr>
          <a:xfrm>
            <a:off x="10048316" y="4129972"/>
            <a:ext cx="1435952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Reference </a:t>
            </a:r>
            <a:r>
              <a:rPr lang="en-US" altLang="ko-KR" sz="1200" b="1" dirty="0" err="1">
                <a:solidFill>
                  <a:schemeClr val="tx2"/>
                </a:solidFill>
              </a:rPr>
              <a:t>img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320A3F3-78CC-44BB-2E2F-21A1F27869A8}"/>
              </a:ext>
            </a:extLst>
          </p:cNvPr>
          <p:cNvSpPr/>
          <p:nvPr/>
        </p:nvSpPr>
        <p:spPr>
          <a:xfrm>
            <a:off x="8209438" y="3895643"/>
            <a:ext cx="1435952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Customized mask(eye)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EB6200E-66F2-44C1-A118-CA4CE109F3EC}"/>
              </a:ext>
            </a:extLst>
          </p:cNvPr>
          <p:cNvSpPr/>
          <p:nvPr/>
        </p:nvSpPr>
        <p:spPr>
          <a:xfrm>
            <a:off x="6293905" y="3894604"/>
            <a:ext cx="1435952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Original mask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0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FAC47D-A781-195B-C623-24C4DD1DF1D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현재상황</a:t>
            </a:r>
            <a:endParaRPr lang="en-US" altLang="ko-KR" sz="1200" b="1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BA940-43B0-D6D5-3624-0CCAE5C3DCC5}"/>
              </a:ext>
            </a:extLst>
          </p:cNvPr>
          <p:cNvSpPr txBox="1"/>
          <p:nvPr/>
        </p:nvSpPr>
        <p:spPr>
          <a:xfrm>
            <a:off x="1714500" y="342900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50C38"/>
                </a:solidFill>
              </a:rPr>
              <a:t>현재진행상황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83CF9-EF48-87B4-00D1-69CD64CA10DD}"/>
              </a:ext>
            </a:extLst>
          </p:cNvPr>
          <p:cNvSpPr txBox="1"/>
          <p:nvPr/>
        </p:nvSpPr>
        <p:spPr>
          <a:xfrm>
            <a:off x="1775738" y="927675"/>
            <a:ext cx="2432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&lt;Customized mask</a:t>
            </a:r>
            <a:r>
              <a:rPr lang="ko-KR" altLang="en-US" sz="1400" dirty="0"/>
              <a:t>로 적용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0ABEC-2C93-3193-0D07-6260A7ECB314}"/>
              </a:ext>
            </a:extLst>
          </p:cNvPr>
          <p:cNvSpPr txBox="1"/>
          <p:nvPr/>
        </p:nvSpPr>
        <p:spPr>
          <a:xfrm>
            <a:off x="1954687" y="1180316"/>
            <a:ext cx="8495613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</a:rPr>
              <a:t>Softfusionmask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와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 elementwise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mask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와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binary mask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를 적용하였을 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모두 결과가 거의 미비하게 동일하였다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8" name="그림 7" descr="밤하늘이(가) 표시된 사진&#10;&#10;자동 생성된 설명">
            <a:extLst>
              <a:ext uri="{FF2B5EF4-FFF2-40B4-BE49-F238E27FC236}">
                <a16:creationId xmlns:a16="http://schemas.microsoft.com/office/drawing/2014/main" id="{4B222701-59DA-8485-59A7-A3D08C0D7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11" y="2216921"/>
            <a:ext cx="3232190" cy="323219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2A6D915D-C287-35FA-44E9-BF80CEADB723}"/>
              </a:ext>
            </a:extLst>
          </p:cNvPr>
          <p:cNvGrpSpPr/>
          <p:nvPr/>
        </p:nvGrpSpPr>
        <p:grpSpPr>
          <a:xfrm>
            <a:off x="7218110" y="2216921"/>
            <a:ext cx="3232190" cy="3232190"/>
            <a:chOff x="11028176" y="2216921"/>
            <a:chExt cx="3232190" cy="323219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72E899-0447-2CEE-600D-9FD10A395471}"/>
                </a:ext>
              </a:extLst>
            </p:cNvPr>
            <p:cNvSpPr/>
            <p:nvPr/>
          </p:nvSpPr>
          <p:spPr>
            <a:xfrm>
              <a:off x="11028176" y="2216921"/>
              <a:ext cx="3232190" cy="32321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3B8AE7F-D4BB-A095-35FF-7C82A5FF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176" y="2216921"/>
              <a:ext cx="3232190" cy="3232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83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FAC47D-A781-195B-C623-24C4DD1DF1D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현재상황</a:t>
            </a:r>
            <a:endParaRPr lang="en-US" altLang="ko-KR" sz="1200" b="1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BA940-43B0-D6D5-3624-0CCAE5C3DCC5}"/>
              </a:ext>
            </a:extLst>
          </p:cNvPr>
          <p:cNvSpPr txBox="1"/>
          <p:nvPr/>
        </p:nvSpPr>
        <p:spPr>
          <a:xfrm>
            <a:off x="1714500" y="342900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50C38"/>
                </a:solidFill>
              </a:rPr>
              <a:t>현재진행상황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83CF9-EF48-87B4-00D1-69CD64CA10DD}"/>
              </a:ext>
            </a:extLst>
          </p:cNvPr>
          <p:cNvSpPr txBox="1"/>
          <p:nvPr/>
        </p:nvSpPr>
        <p:spPr>
          <a:xfrm>
            <a:off x="1775738" y="927675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&lt;Real-ESRGAN&gt;</a:t>
            </a:r>
            <a:endParaRPr lang="ko-KR" altLang="en-US" sz="1400" dirty="0"/>
          </a:p>
        </p:txBody>
      </p:sp>
      <p:pic>
        <p:nvPicPr>
          <p:cNvPr id="8" name="그림 7" descr="사람, 실내이(가) 표시된 사진&#10;&#10;자동 생성된 설명">
            <a:extLst>
              <a:ext uri="{FF2B5EF4-FFF2-40B4-BE49-F238E27FC236}">
                <a16:creationId xmlns:a16="http://schemas.microsoft.com/office/drawing/2014/main" id="{FF61B837-9990-9F7C-0AB4-86B9095B22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26" y="1531206"/>
            <a:ext cx="1865061" cy="2774279"/>
          </a:xfrm>
          <a:prstGeom prst="rect">
            <a:avLst/>
          </a:prstGeom>
        </p:spPr>
      </p:pic>
      <p:pic>
        <p:nvPicPr>
          <p:cNvPr id="9" name="test+psy">
            <a:hlinkClick r:id="" action="ppaction://media"/>
            <a:extLst>
              <a:ext uri="{FF2B5EF4-FFF2-40B4-BE49-F238E27FC236}">
                <a16:creationId xmlns:a16="http://schemas.microsoft.com/office/drawing/2014/main" id="{A1848326-2AC5-42EF-BFF5-D6AD6B83E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1538956"/>
            <a:ext cx="3981600" cy="2239650"/>
          </a:xfrm>
          <a:prstGeom prst="rect">
            <a:avLst/>
          </a:prstGeom>
        </p:spPr>
      </p:pic>
      <p:pic>
        <p:nvPicPr>
          <p:cNvPr id="28" name="test+psyeye">
            <a:hlinkClick r:id="" action="ppaction://media"/>
            <a:extLst>
              <a:ext uri="{FF2B5EF4-FFF2-40B4-BE49-F238E27FC236}">
                <a16:creationId xmlns:a16="http://schemas.microsoft.com/office/drawing/2014/main" id="{1226DA07-5DA7-D53F-A7B4-9973AEE675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04790" y="3860762"/>
            <a:ext cx="3981601" cy="2239650"/>
          </a:xfrm>
          <a:prstGeom prst="rect">
            <a:avLst/>
          </a:prstGeom>
        </p:spPr>
      </p:pic>
      <p:pic>
        <p:nvPicPr>
          <p:cNvPr id="29" name="test+psyeye+SR">
            <a:hlinkClick r:id="" action="ppaction://media"/>
            <a:extLst>
              <a:ext uri="{FF2B5EF4-FFF2-40B4-BE49-F238E27FC236}">
                <a16:creationId xmlns:a16="http://schemas.microsoft.com/office/drawing/2014/main" id="{01E6A5BD-34B1-97B1-473A-E4FD429121D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66716" y="3860762"/>
            <a:ext cx="4010884" cy="2256122"/>
          </a:xfrm>
          <a:prstGeom prst="rect">
            <a:avLst/>
          </a:prstGeom>
        </p:spPr>
      </p:pic>
      <p:pic>
        <p:nvPicPr>
          <p:cNvPr id="30" name="test">
            <a:hlinkClick r:id="" action="ppaction://media"/>
            <a:extLst>
              <a:ext uri="{FF2B5EF4-FFF2-40B4-BE49-F238E27FC236}">
                <a16:creationId xmlns:a16="http://schemas.microsoft.com/office/drawing/2014/main" id="{759471B7-A989-9E12-BE21-38CFC9F17E6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10625" y="1525874"/>
            <a:ext cx="3981602" cy="2239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12071D-B17F-2A2D-38D8-D3904B5A76B9}"/>
              </a:ext>
            </a:extLst>
          </p:cNvPr>
          <p:cNvSpPr txBox="1"/>
          <p:nvPr/>
        </p:nvSpPr>
        <p:spPr>
          <a:xfrm>
            <a:off x="1954685" y="6199040"/>
            <a:ext cx="7443315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문제점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SR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적용하니 시간이 너무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오래걸림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mobilefaceswap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40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 18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 78frames)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0ABEC-2C93-3193-0D07-6260A7ECB314}"/>
              </a:ext>
            </a:extLst>
          </p:cNvPr>
          <p:cNvSpPr txBox="1"/>
          <p:nvPr/>
        </p:nvSpPr>
        <p:spPr>
          <a:xfrm>
            <a:off x="3275777" y="867649"/>
            <a:ext cx="9463736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Blur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한 부분을 해결하기 위해서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 SR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을 적용하고자 한다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이때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눈과 같이 부분적으로만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SR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을 진행하는 경우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다른 얼굴에 비해 눈이 오히려 어색해짐으로 전체 부분에 대해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SR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을 적용한다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8" name="그림 17" descr="연체동물, 어두운이(가) 표시된 사진&#10;&#10;자동 생성된 설명">
            <a:extLst>
              <a:ext uri="{FF2B5EF4-FFF2-40B4-BE49-F238E27FC236}">
                <a16:creationId xmlns:a16="http://schemas.microsoft.com/office/drawing/2014/main" id="{F963E3B0-7207-013C-727D-11F13ED99D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394" y="3104440"/>
            <a:ext cx="748840" cy="7488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AF4658-2441-FCA0-A8E2-98BEBE079B93}"/>
              </a:ext>
            </a:extLst>
          </p:cNvPr>
          <p:cNvGrpSpPr/>
          <p:nvPr/>
        </p:nvGrpSpPr>
        <p:grpSpPr>
          <a:xfrm>
            <a:off x="5305621" y="5418153"/>
            <a:ext cx="741441" cy="777496"/>
            <a:chOff x="9485681" y="2085374"/>
            <a:chExt cx="823731" cy="82373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0CBDD23-98A5-01FA-2F4A-A0671B6F24B6}"/>
                </a:ext>
              </a:extLst>
            </p:cNvPr>
            <p:cNvSpPr/>
            <p:nvPr/>
          </p:nvSpPr>
          <p:spPr>
            <a:xfrm>
              <a:off x="9485681" y="2085374"/>
              <a:ext cx="823731" cy="823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 descr="옅은이(가) 표시된 사진&#10;&#10;자동 생성된 설명">
              <a:extLst>
                <a:ext uri="{FF2B5EF4-FFF2-40B4-BE49-F238E27FC236}">
                  <a16:creationId xmlns:a16="http://schemas.microsoft.com/office/drawing/2014/main" id="{C0987E2C-4623-F935-F208-CD5F7B62B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290" y="2085374"/>
              <a:ext cx="775832" cy="77583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AF8FC44-9CE4-D089-E7E0-C8154D281FB0}"/>
              </a:ext>
            </a:extLst>
          </p:cNvPr>
          <p:cNvSpPr/>
          <p:nvPr/>
        </p:nvSpPr>
        <p:spPr>
          <a:xfrm>
            <a:off x="2012098" y="1602326"/>
            <a:ext cx="1263679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Original video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5979DE1-5A14-E3D0-CDAB-F0A5043CFD4B}"/>
              </a:ext>
            </a:extLst>
          </p:cNvPr>
          <p:cNvSpPr/>
          <p:nvPr/>
        </p:nvSpPr>
        <p:spPr>
          <a:xfrm>
            <a:off x="6202493" y="1639189"/>
            <a:ext cx="1435952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2"/>
                </a:solidFill>
              </a:rPr>
              <a:t>MobileFaceSwap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C250317-626A-3902-FFFB-B475FCCDE9C1}"/>
              </a:ext>
            </a:extLst>
          </p:cNvPr>
          <p:cNvSpPr/>
          <p:nvPr/>
        </p:nvSpPr>
        <p:spPr>
          <a:xfrm>
            <a:off x="10477500" y="3860762"/>
            <a:ext cx="1435952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Reference </a:t>
            </a:r>
            <a:r>
              <a:rPr lang="en-US" altLang="ko-KR" sz="1200" b="1" dirty="0" err="1">
                <a:solidFill>
                  <a:schemeClr val="tx2"/>
                </a:solidFill>
              </a:rPr>
              <a:t>img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B814C6D-16BA-4298-AC8D-7D28FB7ADDF0}"/>
              </a:ext>
            </a:extLst>
          </p:cNvPr>
          <p:cNvSpPr/>
          <p:nvPr/>
        </p:nvSpPr>
        <p:spPr>
          <a:xfrm>
            <a:off x="2012098" y="3991707"/>
            <a:ext cx="1263679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2"/>
                </a:solidFill>
              </a:rPr>
              <a:t>Eye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FE6A59A-100E-C2FE-C9EA-4A4C91766C9D}"/>
              </a:ext>
            </a:extLst>
          </p:cNvPr>
          <p:cNvSpPr/>
          <p:nvPr/>
        </p:nvSpPr>
        <p:spPr>
          <a:xfrm>
            <a:off x="6288629" y="3991707"/>
            <a:ext cx="1263679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Eye + SR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3518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89ABA82-6C7C-71F4-A186-72B4A4DB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066" y="1820227"/>
            <a:ext cx="3176591" cy="417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AC47D-A781-195B-C623-24C4DD1DF1D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현재상황</a:t>
            </a:r>
            <a:endParaRPr lang="en-US" altLang="ko-KR" sz="1200" b="1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BA940-43B0-D6D5-3624-0CCAE5C3DCC5}"/>
              </a:ext>
            </a:extLst>
          </p:cNvPr>
          <p:cNvSpPr txBox="1"/>
          <p:nvPr/>
        </p:nvSpPr>
        <p:spPr>
          <a:xfrm>
            <a:off x="1714500" y="342900"/>
            <a:ext cx="336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50C38"/>
                </a:solidFill>
              </a:rPr>
              <a:t>Challenging task</a:t>
            </a:r>
            <a:endParaRPr lang="ko-KR" altLang="en-US" sz="3200" b="1" dirty="0">
              <a:solidFill>
                <a:srgbClr val="050C3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83CF9-EF48-87B4-00D1-69CD64CA10DD}"/>
              </a:ext>
            </a:extLst>
          </p:cNvPr>
          <p:cNvSpPr txBox="1"/>
          <p:nvPr/>
        </p:nvSpPr>
        <p:spPr>
          <a:xfrm>
            <a:off x="1775738" y="927675"/>
            <a:ext cx="2344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&lt;Feature</a:t>
            </a:r>
            <a:r>
              <a:rPr lang="ko-KR" altLang="en-US" sz="1400" dirty="0"/>
              <a:t>의 차이가 큰 경우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0ABEC-2C93-3193-0D07-6260A7ECB314}"/>
              </a:ext>
            </a:extLst>
          </p:cNvPr>
          <p:cNvSpPr txBox="1"/>
          <p:nvPr/>
        </p:nvSpPr>
        <p:spPr>
          <a:xfrm>
            <a:off x="1954687" y="1180316"/>
            <a:ext cx="8495613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인종의 차이가 있는 경우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, transfer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된 후 상대적으로 어색한 모습이 남아 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3" name="그림 2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996802A4-A384-E33B-51F1-261C5294C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38" y="1830667"/>
            <a:ext cx="3168650" cy="4165600"/>
          </a:xfrm>
          <a:prstGeom prst="rect">
            <a:avLst/>
          </a:prstGeom>
        </p:spPr>
      </p:pic>
      <p:pic>
        <p:nvPicPr>
          <p:cNvPr id="7" name="그림 6" descr="사람, 실내이(가) 표시된 사진&#10;&#10;자동 생성된 설명">
            <a:extLst>
              <a:ext uri="{FF2B5EF4-FFF2-40B4-BE49-F238E27FC236}">
                <a16:creationId xmlns:a16="http://schemas.microsoft.com/office/drawing/2014/main" id="{77A46FB2-7D56-CDD3-CFE4-5E68D6024C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7"/>
          <a:stretch/>
        </p:blipFill>
        <p:spPr>
          <a:xfrm>
            <a:off x="5190693" y="1820227"/>
            <a:ext cx="3269068" cy="417604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C250317-626A-3902-FFFB-B475FCCDE9C1}"/>
              </a:ext>
            </a:extLst>
          </p:cNvPr>
          <p:cNvSpPr/>
          <p:nvPr/>
        </p:nvSpPr>
        <p:spPr>
          <a:xfrm>
            <a:off x="6017471" y="5632843"/>
            <a:ext cx="1435952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Reference </a:t>
            </a:r>
            <a:r>
              <a:rPr lang="en-US" altLang="ko-KR" sz="1200" b="1" dirty="0" err="1">
                <a:solidFill>
                  <a:schemeClr val="tx2"/>
                </a:solidFill>
              </a:rPr>
              <a:t>img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2212077-7BB6-3AB3-726D-0DDC373AEDF6}"/>
              </a:ext>
            </a:extLst>
          </p:cNvPr>
          <p:cNvSpPr/>
          <p:nvPr/>
        </p:nvSpPr>
        <p:spPr>
          <a:xfrm>
            <a:off x="2748403" y="5632843"/>
            <a:ext cx="1435952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2"/>
                </a:solidFill>
              </a:rPr>
              <a:t>Source </a:t>
            </a:r>
            <a:r>
              <a:rPr lang="en-US" altLang="ko-KR" sz="1200" b="1" dirty="0" err="1">
                <a:solidFill>
                  <a:schemeClr val="tx2"/>
                </a:solidFill>
              </a:rPr>
              <a:t>img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561CAC7-AC08-8BD3-9363-2472A4937455}"/>
              </a:ext>
            </a:extLst>
          </p:cNvPr>
          <p:cNvSpPr/>
          <p:nvPr/>
        </p:nvSpPr>
        <p:spPr>
          <a:xfrm>
            <a:off x="9653795" y="5632843"/>
            <a:ext cx="1435952" cy="299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Result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1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FAC47D-A781-195B-C623-24C4DD1DF1D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현재상황</a:t>
            </a:r>
            <a:endParaRPr lang="en-US" altLang="ko-KR" sz="1200" b="1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BA940-43B0-D6D5-3624-0CCAE5C3DCC5}"/>
              </a:ext>
            </a:extLst>
          </p:cNvPr>
          <p:cNvSpPr txBox="1"/>
          <p:nvPr/>
        </p:nvSpPr>
        <p:spPr>
          <a:xfrm>
            <a:off x="1714500" y="342900"/>
            <a:ext cx="336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50C38"/>
                </a:solidFill>
              </a:rPr>
              <a:t>Challenging task</a:t>
            </a:r>
            <a:endParaRPr lang="ko-KR" altLang="en-US" sz="3200" b="1" dirty="0">
              <a:solidFill>
                <a:srgbClr val="050C3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83CF9-EF48-87B4-00D1-69CD64CA10DD}"/>
              </a:ext>
            </a:extLst>
          </p:cNvPr>
          <p:cNvSpPr txBox="1"/>
          <p:nvPr/>
        </p:nvSpPr>
        <p:spPr>
          <a:xfrm>
            <a:off x="1775738" y="927675"/>
            <a:ext cx="2344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&lt;Feature</a:t>
            </a:r>
            <a:r>
              <a:rPr lang="ko-KR" altLang="en-US" sz="1400" dirty="0"/>
              <a:t>의 차이가 큰 경우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0ABEC-2C93-3193-0D07-6260A7ECB314}"/>
              </a:ext>
            </a:extLst>
          </p:cNvPr>
          <p:cNvSpPr txBox="1"/>
          <p:nvPr/>
        </p:nvSpPr>
        <p:spPr>
          <a:xfrm>
            <a:off x="1954687" y="1180316"/>
            <a:ext cx="8495613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하지만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, SR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을 적용하면 어색했던 부분이 상당히 개선됨을 확인할 수 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113897-28B7-C7DA-3D74-276B3013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124" y="1820227"/>
            <a:ext cx="9270055" cy="44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89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FAC47D-A781-195B-C623-24C4DD1DF1D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현재상황</a:t>
            </a:r>
            <a:endParaRPr lang="en-US" altLang="ko-KR" sz="1200" b="1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BA940-43B0-D6D5-3624-0CCAE5C3DCC5}"/>
              </a:ext>
            </a:extLst>
          </p:cNvPr>
          <p:cNvSpPr txBox="1"/>
          <p:nvPr/>
        </p:nvSpPr>
        <p:spPr>
          <a:xfrm>
            <a:off x="1714500" y="342900"/>
            <a:ext cx="336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50C38"/>
                </a:solidFill>
              </a:rPr>
              <a:t>Challenging task</a:t>
            </a:r>
            <a:endParaRPr lang="ko-KR" altLang="en-US" sz="3200" b="1" dirty="0">
              <a:solidFill>
                <a:srgbClr val="050C3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FD062-25AA-6D25-B618-671D25DE2DF8}"/>
              </a:ext>
            </a:extLst>
          </p:cNvPr>
          <p:cNvSpPr txBox="1"/>
          <p:nvPr/>
        </p:nvSpPr>
        <p:spPr>
          <a:xfrm>
            <a:off x="1775738" y="927675"/>
            <a:ext cx="2344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&lt;Feature</a:t>
            </a:r>
            <a:r>
              <a:rPr lang="ko-KR" altLang="en-US" sz="1400" dirty="0"/>
              <a:t>의 차이가 큰 경우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A7C1D-38E0-105A-6734-83850B8FDC59}"/>
              </a:ext>
            </a:extLst>
          </p:cNvPr>
          <p:cNvSpPr txBox="1"/>
          <p:nvPr/>
        </p:nvSpPr>
        <p:spPr>
          <a:xfrm>
            <a:off x="1954687" y="1180316"/>
            <a:ext cx="8495613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하지만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, SR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을 적용하면 어색했던 부분이 상당히 개선됨을 확인할 수 있다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CF4B755-6ADC-E336-D5FD-3A06AC56D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15" y="1829955"/>
            <a:ext cx="9270056" cy="44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24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FAC47D-A781-195B-C623-24C4DD1DF1D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현재상황</a:t>
            </a:r>
            <a:endParaRPr lang="en-US" altLang="ko-KR" sz="1200" b="1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BA940-43B0-D6D5-3624-0CCAE5C3DCC5}"/>
              </a:ext>
            </a:extLst>
          </p:cNvPr>
          <p:cNvSpPr txBox="1"/>
          <p:nvPr/>
        </p:nvSpPr>
        <p:spPr>
          <a:xfrm>
            <a:off x="1714500" y="342900"/>
            <a:ext cx="336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50C38"/>
                </a:solidFill>
              </a:rPr>
              <a:t>Challenging task</a:t>
            </a:r>
            <a:endParaRPr lang="ko-KR" altLang="en-US" sz="3200" b="1" dirty="0">
              <a:solidFill>
                <a:srgbClr val="050C3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83CF9-EF48-87B4-00D1-69CD64CA10DD}"/>
              </a:ext>
            </a:extLst>
          </p:cNvPr>
          <p:cNvSpPr txBox="1"/>
          <p:nvPr/>
        </p:nvSpPr>
        <p:spPr>
          <a:xfrm>
            <a:off x="1775738" y="927675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완전한 측면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0ABEC-2C93-3193-0D07-6260A7ECB314}"/>
              </a:ext>
            </a:extLst>
          </p:cNvPr>
          <p:cNvSpPr txBox="1"/>
          <p:nvPr/>
        </p:nvSpPr>
        <p:spPr>
          <a:xfrm>
            <a:off x="1954687" y="1205516"/>
            <a:ext cx="7778593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완전한 측면을 보여주었을 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얼굴이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detect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가 잘 되지 않아 성능이 좋지 않다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6" name="side">
            <a:hlinkClick r:id="" action="ppaction://media"/>
            <a:extLst>
              <a:ext uri="{FF2B5EF4-FFF2-40B4-BE49-F238E27FC236}">
                <a16:creationId xmlns:a16="http://schemas.microsoft.com/office/drawing/2014/main" id="{C50C345C-73E9-C60F-69E2-0CC99550B5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30209" y="1611216"/>
            <a:ext cx="4378233" cy="2462757"/>
          </a:xfrm>
          <a:prstGeom prst="rect">
            <a:avLst/>
          </a:prstGeom>
        </p:spPr>
      </p:pic>
      <p:pic>
        <p:nvPicPr>
          <p:cNvPr id="7" name="side">
            <a:hlinkClick r:id="" action="ppaction://media"/>
            <a:extLst>
              <a:ext uri="{FF2B5EF4-FFF2-40B4-BE49-F238E27FC236}">
                <a16:creationId xmlns:a16="http://schemas.microsoft.com/office/drawing/2014/main" id="{C044E320-CA1C-7C13-FE05-70A32D740B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93417" y="1651054"/>
            <a:ext cx="4378233" cy="2462756"/>
          </a:xfrm>
          <a:prstGeom prst="rect">
            <a:avLst/>
          </a:prstGeom>
        </p:spPr>
      </p:pic>
      <p:pic>
        <p:nvPicPr>
          <p:cNvPr id="8" name="side+psyeye+SR">
            <a:hlinkClick r:id="" action="ppaction://media"/>
            <a:extLst>
              <a:ext uri="{FF2B5EF4-FFF2-40B4-BE49-F238E27FC236}">
                <a16:creationId xmlns:a16="http://schemas.microsoft.com/office/drawing/2014/main" id="{ABF91535-08E2-3AA1-C609-497D627DCC6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30208" y="4217785"/>
            <a:ext cx="4378233" cy="2462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C32E2D-6764-1337-A97F-974DA8FE2F9A}"/>
              </a:ext>
            </a:extLst>
          </p:cNvPr>
          <p:cNvSpPr txBox="1"/>
          <p:nvPr/>
        </p:nvSpPr>
        <p:spPr>
          <a:xfrm>
            <a:off x="7075325" y="5981102"/>
            <a:ext cx="4496325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문제점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SR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적용해도 여전히 마스크가 눈을 잘 따라가지 못한다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972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FAC47D-A781-195B-C623-24C4DD1DF1D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현재상황</a:t>
            </a:r>
            <a:endParaRPr lang="en-US" altLang="ko-KR" sz="1200" b="1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BA940-43B0-D6D5-3624-0CCAE5C3DCC5}"/>
              </a:ext>
            </a:extLst>
          </p:cNvPr>
          <p:cNvSpPr txBox="1"/>
          <p:nvPr/>
        </p:nvSpPr>
        <p:spPr>
          <a:xfrm>
            <a:off x="1714500" y="342900"/>
            <a:ext cx="336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50C38"/>
                </a:solidFill>
              </a:rPr>
              <a:t>Challenging task</a:t>
            </a:r>
            <a:endParaRPr lang="ko-KR" altLang="en-US" sz="3200" b="1" dirty="0">
              <a:solidFill>
                <a:srgbClr val="050C3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83CF9-EF48-87B4-00D1-69CD64CA10DD}"/>
              </a:ext>
            </a:extLst>
          </p:cNvPr>
          <p:cNvSpPr txBox="1"/>
          <p:nvPr/>
        </p:nvSpPr>
        <p:spPr>
          <a:xfrm>
            <a:off x="1775738" y="927675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완전한 측면</a:t>
            </a:r>
            <a:r>
              <a:rPr lang="en-US" altLang="ko-KR" sz="1400" dirty="0"/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0ABEC-2C93-3193-0D07-6260A7ECB314}"/>
              </a:ext>
            </a:extLst>
          </p:cNvPr>
          <p:cNvSpPr txBox="1"/>
          <p:nvPr/>
        </p:nvSpPr>
        <p:spPr>
          <a:xfrm>
            <a:off x="1954687" y="1235452"/>
            <a:ext cx="846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Landmark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가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detect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되지 않는 경우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 side view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를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detection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하는 모델 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306C8C-437E-01A4-34C3-198406643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87" y="2457347"/>
            <a:ext cx="9854297" cy="2683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7CD48D-35AD-DF0A-0804-5F89E88AF4D7}"/>
              </a:ext>
            </a:extLst>
          </p:cNvPr>
          <p:cNvSpPr txBox="1"/>
          <p:nvPr/>
        </p:nvSpPr>
        <p:spPr>
          <a:xfrm>
            <a:off x="2909727" y="5314771"/>
            <a:ext cx="846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Automatic Landmark Detection and Face Recognition for Side-View Face Images(IEEE, 2013)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26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5090AF-880B-6051-6292-F09836F323D6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현재상황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30872-E9CC-28B4-4634-6F585538C7A2}"/>
              </a:ext>
            </a:extLst>
          </p:cNvPr>
          <p:cNvSpPr txBox="1"/>
          <p:nvPr/>
        </p:nvSpPr>
        <p:spPr>
          <a:xfrm>
            <a:off x="1714500" y="342900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50C38"/>
                </a:solidFill>
              </a:rPr>
              <a:t>추후일정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B3ED46-1F95-42B0-4D6C-E037D4791C27}"/>
              </a:ext>
            </a:extLst>
          </p:cNvPr>
          <p:cNvCxnSpPr/>
          <p:nvPr/>
        </p:nvCxnSpPr>
        <p:spPr>
          <a:xfrm>
            <a:off x="2745777" y="1685925"/>
            <a:ext cx="0" cy="5172075"/>
          </a:xfrm>
          <a:prstGeom prst="line">
            <a:avLst/>
          </a:prstGeom>
          <a:ln w="28575">
            <a:solidFill>
              <a:srgbClr val="050C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39AF9719-E245-1085-4B4B-7E776305F36B}"/>
              </a:ext>
            </a:extLst>
          </p:cNvPr>
          <p:cNvSpPr/>
          <p:nvPr/>
        </p:nvSpPr>
        <p:spPr>
          <a:xfrm>
            <a:off x="2590996" y="1531144"/>
            <a:ext cx="309562" cy="309562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9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별: 꼭짓점 5개 87">
            <a:extLst>
              <a:ext uri="{FF2B5EF4-FFF2-40B4-BE49-F238E27FC236}">
                <a16:creationId xmlns:a16="http://schemas.microsoft.com/office/drawing/2014/main" id="{3F9C4278-4EA3-57FB-65C5-640854218381}"/>
              </a:ext>
            </a:extLst>
          </p:cNvPr>
          <p:cNvSpPr/>
          <p:nvPr/>
        </p:nvSpPr>
        <p:spPr>
          <a:xfrm>
            <a:off x="2590996" y="3607425"/>
            <a:ext cx="309562" cy="309562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9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별: 꼭짓점 5개 88">
            <a:extLst>
              <a:ext uri="{FF2B5EF4-FFF2-40B4-BE49-F238E27FC236}">
                <a16:creationId xmlns:a16="http://schemas.microsoft.com/office/drawing/2014/main" id="{34F96736-854B-9065-326A-140A97C249CB}"/>
              </a:ext>
            </a:extLst>
          </p:cNvPr>
          <p:cNvSpPr/>
          <p:nvPr/>
        </p:nvSpPr>
        <p:spPr>
          <a:xfrm>
            <a:off x="2590996" y="5258574"/>
            <a:ext cx="309562" cy="309562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9E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2EF75-F1D4-A5FB-224A-399BDEF59775}"/>
              </a:ext>
            </a:extLst>
          </p:cNvPr>
          <p:cNvSpPr txBox="1"/>
          <p:nvPr/>
        </p:nvSpPr>
        <p:spPr>
          <a:xfrm>
            <a:off x="1783772" y="1563707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50C38"/>
                </a:solidFill>
              </a:rPr>
              <a:t>8</a:t>
            </a:r>
            <a:r>
              <a:rPr lang="ko-KR" altLang="en-US" sz="1200" dirty="0">
                <a:solidFill>
                  <a:srgbClr val="050C38"/>
                </a:solidFill>
              </a:rPr>
              <a:t>월 </a:t>
            </a:r>
            <a:r>
              <a:rPr lang="en-US" altLang="ko-KR" sz="1200" dirty="0">
                <a:solidFill>
                  <a:srgbClr val="050C38"/>
                </a:solidFill>
              </a:rPr>
              <a:t>~ 9</a:t>
            </a:r>
            <a:r>
              <a:rPr lang="ko-KR" altLang="en-US" sz="1200" dirty="0">
                <a:solidFill>
                  <a:srgbClr val="050C38"/>
                </a:solidFill>
              </a:rPr>
              <a:t>월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87057D3-F734-6C7A-9746-9BC069548FAF}"/>
              </a:ext>
            </a:extLst>
          </p:cNvPr>
          <p:cNvSpPr txBox="1"/>
          <p:nvPr/>
        </p:nvSpPr>
        <p:spPr>
          <a:xfrm>
            <a:off x="1894005" y="363964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50C38"/>
                </a:solidFill>
              </a:rPr>
              <a:t>10</a:t>
            </a:r>
            <a:r>
              <a:rPr lang="ko-KR" altLang="en-US" sz="1200" dirty="0">
                <a:solidFill>
                  <a:srgbClr val="050C38"/>
                </a:solidFill>
              </a:rPr>
              <a:t>월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57C240C-4584-F50E-DBCC-5E1C52822FF5}"/>
              </a:ext>
            </a:extLst>
          </p:cNvPr>
          <p:cNvSpPr txBox="1"/>
          <p:nvPr/>
        </p:nvSpPr>
        <p:spPr>
          <a:xfrm>
            <a:off x="1894005" y="529309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50C38"/>
                </a:solidFill>
              </a:rPr>
              <a:t>11</a:t>
            </a:r>
            <a:r>
              <a:rPr lang="ko-KR" altLang="en-US" sz="1200" dirty="0">
                <a:solidFill>
                  <a:srgbClr val="050C38"/>
                </a:solidFill>
              </a:rPr>
              <a:t>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22830-543A-1B92-20F4-95865B4C8065}"/>
              </a:ext>
            </a:extLst>
          </p:cNvPr>
          <p:cNvSpPr txBox="1"/>
          <p:nvPr/>
        </p:nvSpPr>
        <p:spPr>
          <a:xfrm>
            <a:off x="3087473" y="1499133"/>
            <a:ext cx="4583434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Model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ko-KR" sz="1200" dirty="0" err="1">
                <a:effectLst/>
                <a:latin typeface="+mn-ea"/>
                <a:cs typeface="Arial Unicode MS"/>
              </a:rPr>
              <a:t>Quality</a:t>
            </a:r>
            <a:r>
              <a:rPr lang="ko-KR" altLang="ko-KR" sz="1200" dirty="0">
                <a:effectLst/>
                <a:latin typeface="+mn-ea"/>
                <a:cs typeface="Arial Unicode MS"/>
              </a:rPr>
              <a:t> 개선을 위한 </a:t>
            </a:r>
            <a:r>
              <a:rPr lang="en-US" altLang="ko-KR" sz="1200" dirty="0">
                <a:effectLst/>
                <a:latin typeface="+mn-ea"/>
                <a:cs typeface="Arial Unicode MS"/>
              </a:rPr>
              <a:t>SR </a:t>
            </a:r>
            <a:r>
              <a:rPr lang="ko-KR" altLang="en-US" sz="1200" dirty="0">
                <a:effectLst/>
                <a:latin typeface="+mn-ea"/>
                <a:cs typeface="Arial Unicode MS"/>
              </a:rPr>
              <a:t>및 </a:t>
            </a:r>
            <a:r>
              <a:rPr lang="ko-KR" altLang="ko-KR" sz="1200" dirty="0" err="1">
                <a:effectLst/>
                <a:latin typeface="+mn-ea"/>
                <a:cs typeface="Arial Unicode MS"/>
              </a:rPr>
              <a:t>Video</a:t>
            </a:r>
            <a:r>
              <a:rPr lang="ko-KR" altLang="ko-KR" sz="1200" dirty="0">
                <a:effectLst/>
                <a:latin typeface="+mn-ea"/>
                <a:cs typeface="Arial Unicode MS"/>
              </a:rPr>
              <a:t> </a:t>
            </a:r>
            <a:r>
              <a:rPr lang="ko-KR" altLang="ko-KR" sz="1200" dirty="0" err="1">
                <a:effectLst/>
                <a:latin typeface="+mn-ea"/>
                <a:cs typeface="Arial Unicode MS"/>
              </a:rPr>
              <a:t>style</a:t>
            </a:r>
            <a:r>
              <a:rPr lang="ko-KR" altLang="ko-KR" sz="1200" dirty="0">
                <a:effectLst/>
                <a:latin typeface="+mn-ea"/>
                <a:cs typeface="Arial Unicode MS"/>
              </a:rPr>
              <a:t> </a:t>
            </a:r>
            <a:r>
              <a:rPr lang="ko-KR" altLang="ko-KR" sz="1200" dirty="0" err="1">
                <a:effectLst/>
                <a:latin typeface="+mn-ea"/>
                <a:cs typeface="Arial Unicode MS"/>
              </a:rPr>
              <a:t>transfer</a:t>
            </a:r>
            <a:r>
              <a:rPr lang="ko-KR" altLang="ko-KR" sz="1200" dirty="0">
                <a:effectLst/>
                <a:latin typeface="+mn-ea"/>
                <a:cs typeface="Arial Unicode MS"/>
              </a:rPr>
              <a:t> 관련 기술 추가 조사</a:t>
            </a:r>
            <a:endParaRPr lang="en-US" altLang="ko-KR" sz="1200" dirty="0">
              <a:effectLst/>
              <a:latin typeface="+mn-ea"/>
              <a:cs typeface="Arial Unicode MS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/>
                <a:latin typeface="+mn-ea"/>
              </a:rPr>
              <a:t>관련 기술 추가 및 파이프라인 연결</a:t>
            </a:r>
            <a:endParaRPr lang="ko-KR" altLang="ko-KR" sz="1200" dirty="0">
              <a:effectLst/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E30BCF6-0B77-ED62-1B6A-DDCFDFAA58F3}"/>
              </a:ext>
            </a:extLst>
          </p:cNvPr>
          <p:cNvSpPr txBox="1"/>
          <p:nvPr/>
        </p:nvSpPr>
        <p:spPr>
          <a:xfrm>
            <a:off x="3087472" y="2334832"/>
            <a:ext cx="2575320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Web Platform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ko-KR" sz="1200" dirty="0" err="1">
                <a:effectLst/>
                <a:latin typeface="+mn-ea"/>
                <a:cs typeface="Arial Unicode MS"/>
              </a:rPr>
              <a:t>Flask</a:t>
            </a:r>
            <a:r>
              <a:rPr lang="ko-KR" altLang="ko-KR" sz="1200" dirty="0">
                <a:effectLst/>
                <a:latin typeface="+mn-ea"/>
                <a:cs typeface="Arial Unicode MS"/>
              </a:rPr>
              <a:t>, </a:t>
            </a:r>
            <a:r>
              <a:rPr lang="ko-KR" altLang="ko-KR" sz="1200" dirty="0" err="1">
                <a:effectLst/>
                <a:latin typeface="+mn-ea"/>
                <a:cs typeface="Arial Unicode MS"/>
              </a:rPr>
              <a:t>Torch</a:t>
            </a:r>
            <a:r>
              <a:rPr lang="ko-KR" altLang="ko-KR" sz="1200" dirty="0">
                <a:effectLst/>
                <a:latin typeface="+mn-ea"/>
                <a:cs typeface="Arial Unicode MS"/>
              </a:rPr>
              <a:t> </a:t>
            </a:r>
            <a:r>
              <a:rPr lang="ko-KR" altLang="ko-KR" sz="1200" dirty="0" err="1">
                <a:effectLst/>
                <a:latin typeface="+mn-ea"/>
                <a:cs typeface="Arial Unicode MS"/>
              </a:rPr>
              <a:t>Serve</a:t>
            </a:r>
            <a:r>
              <a:rPr lang="ko-KR" altLang="ko-KR" sz="1200" dirty="0">
                <a:effectLst/>
                <a:latin typeface="+mn-ea"/>
                <a:cs typeface="Arial Unicode MS"/>
              </a:rPr>
              <a:t> </a:t>
            </a:r>
            <a:r>
              <a:rPr lang="ko-KR" altLang="en-US" sz="1200" dirty="0">
                <a:effectLst/>
                <a:latin typeface="+mn-ea"/>
                <a:cs typeface="Arial Unicode MS"/>
              </a:rPr>
              <a:t>등으로 </a:t>
            </a:r>
            <a:r>
              <a:rPr lang="ko-KR" altLang="ko-KR" sz="1200" dirty="0">
                <a:effectLst/>
                <a:latin typeface="+mn-ea"/>
                <a:cs typeface="Arial Unicode MS"/>
              </a:rPr>
              <a:t>모델 서빙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A6AAE5-1F53-182E-205E-95F6528D7F93}"/>
              </a:ext>
            </a:extLst>
          </p:cNvPr>
          <p:cNvSpPr txBox="1"/>
          <p:nvPr/>
        </p:nvSpPr>
        <p:spPr>
          <a:xfrm>
            <a:off x="3087472" y="3585883"/>
            <a:ext cx="6913055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Further work :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사람의 얼굴이 아닌 새로운 </a:t>
            </a:r>
            <a:r>
              <a:rPr lang="en-US" altLang="ko-KR" sz="1200" dirty="0"/>
              <a:t>domain</a:t>
            </a:r>
            <a:r>
              <a:rPr lang="ko-KR" altLang="en-US" sz="1200" dirty="0"/>
              <a:t>에 대하여 적용</a:t>
            </a:r>
            <a:r>
              <a:rPr lang="en-US" altLang="ko-KR" sz="1200" dirty="0"/>
              <a:t>(ex. </a:t>
            </a:r>
            <a:r>
              <a:rPr lang="ko-KR" altLang="en-US" sz="1200" dirty="0"/>
              <a:t>사람 </a:t>
            </a:r>
            <a:r>
              <a:rPr lang="en-US" altLang="ko-KR" sz="1200" dirty="0"/>
              <a:t>-&gt; </a:t>
            </a:r>
            <a:r>
              <a:rPr lang="ko-KR" altLang="en-US" sz="1200" dirty="0"/>
              <a:t>캐릭터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Challenging</a:t>
            </a:r>
            <a:r>
              <a:rPr lang="ko-KR" altLang="en-US" sz="1200" dirty="0"/>
              <a:t>한 </a:t>
            </a:r>
            <a:r>
              <a:rPr lang="en-US" altLang="ko-KR" sz="1200" dirty="0"/>
              <a:t>task </a:t>
            </a:r>
            <a:r>
              <a:rPr lang="ko-KR" altLang="en-US" sz="1200" dirty="0"/>
              <a:t>해결</a:t>
            </a:r>
            <a:r>
              <a:rPr lang="en-US" altLang="ko-KR" sz="1200" dirty="0"/>
              <a:t>(ex. </a:t>
            </a:r>
            <a:r>
              <a:rPr lang="ko-KR" altLang="en-US" sz="1200" dirty="0"/>
              <a:t>완전한 측면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모바일 어플리케이션에서 동작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F78180D-F71B-8845-5D06-A7CADBEE04B0}"/>
              </a:ext>
            </a:extLst>
          </p:cNvPr>
          <p:cNvSpPr txBox="1"/>
          <p:nvPr/>
        </p:nvSpPr>
        <p:spPr>
          <a:xfrm>
            <a:off x="3087473" y="5251351"/>
            <a:ext cx="2922595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Further work ~</a:t>
            </a:r>
            <a:r>
              <a:rPr lang="en-US" altLang="ko-KR" sz="1200" dirty="0" err="1"/>
              <a:t>ing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어플리케이션 </a:t>
            </a:r>
            <a:r>
              <a:rPr lang="en-US" altLang="ko-KR" sz="1200" dirty="0"/>
              <a:t>UI/UX </a:t>
            </a:r>
            <a:r>
              <a:rPr lang="ko-KR" altLang="en-US" sz="1200" dirty="0"/>
              <a:t>수정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스마일게이트멤버십</a:t>
            </a:r>
            <a:r>
              <a:rPr lang="en-US" altLang="ko-KR" sz="1200" dirty="0"/>
              <a:t>(SGM)</a:t>
            </a:r>
            <a:r>
              <a:rPr lang="ko-KR" altLang="en-US" sz="1200" dirty="0"/>
              <a:t> </a:t>
            </a:r>
            <a:r>
              <a:rPr lang="en-US" altLang="ko-KR" sz="1200" dirty="0"/>
              <a:t>AI</a:t>
            </a:r>
            <a:r>
              <a:rPr lang="ko-KR" altLang="en-US" sz="1200" dirty="0"/>
              <a:t>부문 최종발표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43757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5090AF-880B-6051-6292-F09836F323D6}"/>
              </a:ext>
            </a:extLst>
          </p:cNvPr>
          <p:cNvSpPr txBox="1"/>
          <p:nvPr/>
        </p:nvSpPr>
        <p:spPr>
          <a:xfrm>
            <a:off x="277328" y="76200"/>
            <a:ext cx="1059906" cy="2627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현재상황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추후일정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마무리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30872-E9CC-28B4-4634-6F585538C7A2}"/>
              </a:ext>
            </a:extLst>
          </p:cNvPr>
          <p:cNvSpPr txBox="1"/>
          <p:nvPr/>
        </p:nvSpPr>
        <p:spPr>
          <a:xfrm>
            <a:off x="5229225" y="2270360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50C38"/>
                </a:solidFill>
              </a:rPr>
              <a:t>김하연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46544-74E2-B9C4-2C86-B26B0CABA679}"/>
              </a:ext>
            </a:extLst>
          </p:cNvPr>
          <p:cNvSpPr txBox="1"/>
          <p:nvPr/>
        </p:nvSpPr>
        <p:spPr>
          <a:xfrm>
            <a:off x="6353175" y="2301137"/>
            <a:ext cx="2274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rlagkdus705@unist.ac.kr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00B54D-291D-B9B1-AB19-A99712ADED33}"/>
              </a:ext>
            </a:extLst>
          </p:cNvPr>
          <p:cNvSpPr txBox="1"/>
          <p:nvPr/>
        </p:nvSpPr>
        <p:spPr>
          <a:xfrm>
            <a:off x="5229225" y="2608914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050C38"/>
                </a:solidFill>
              </a:rPr>
              <a:t>박규빈</a:t>
            </a:r>
            <a:endParaRPr lang="ko-KR" altLang="en-US" sz="1600" b="1" dirty="0">
              <a:solidFill>
                <a:srgbClr val="050C38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381A4-6BA2-524D-3A9A-94E586FF90A7}"/>
              </a:ext>
            </a:extLst>
          </p:cNvPr>
          <p:cNvSpPr txBox="1"/>
          <p:nvPr/>
        </p:nvSpPr>
        <p:spPr>
          <a:xfrm>
            <a:off x="6353175" y="2639691"/>
            <a:ext cx="2274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gyubin.park@unist.ac.kr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15130A-B461-248A-8D6F-79823D49F2C0}"/>
              </a:ext>
            </a:extLst>
          </p:cNvPr>
          <p:cNvSpPr txBox="1"/>
          <p:nvPr/>
        </p:nvSpPr>
        <p:spPr>
          <a:xfrm>
            <a:off x="5229225" y="294746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50C38"/>
                </a:solidFill>
              </a:rPr>
              <a:t>장유진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80610-E560-451D-CA77-D1F6E75C97E1}"/>
              </a:ext>
            </a:extLst>
          </p:cNvPr>
          <p:cNvSpPr txBox="1"/>
          <p:nvPr/>
        </p:nvSpPr>
        <p:spPr>
          <a:xfrm>
            <a:off x="6353175" y="297824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softjin@unist.ac.kr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086564-2979-BF5C-C5D1-602B2BCF2CCB}"/>
              </a:ext>
            </a:extLst>
          </p:cNvPr>
          <p:cNvSpPr txBox="1"/>
          <p:nvPr/>
        </p:nvSpPr>
        <p:spPr>
          <a:xfrm>
            <a:off x="5229225" y="3286022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050C38"/>
                </a:solidFill>
              </a:rPr>
              <a:t>여상엽</a:t>
            </a:r>
            <a:endParaRPr lang="ko-KR" altLang="en-US" sz="1600" b="1" dirty="0">
              <a:solidFill>
                <a:srgbClr val="050C38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C45F83-BF03-ACE3-D270-D68B1551F39B}"/>
              </a:ext>
            </a:extLst>
          </p:cNvPr>
          <p:cNvSpPr txBox="1"/>
          <p:nvPr/>
        </p:nvSpPr>
        <p:spPr>
          <a:xfrm>
            <a:off x="6353175" y="3316799"/>
            <a:ext cx="209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sosick377@unist.ac.kr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FF59B5-796B-4813-AA09-FB37173CC893}"/>
              </a:ext>
            </a:extLst>
          </p:cNvPr>
          <p:cNvSpPr txBox="1"/>
          <p:nvPr/>
        </p:nvSpPr>
        <p:spPr>
          <a:xfrm>
            <a:off x="5229225" y="3655353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50C38"/>
                </a:solidFill>
              </a:rPr>
              <a:t>김서준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7ABC25-5DF1-56C4-FBDA-3B7F2AB182CE}"/>
              </a:ext>
            </a:extLst>
          </p:cNvPr>
          <p:cNvSpPr txBox="1"/>
          <p:nvPr/>
        </p:nvSpPr>
        <p:spPr>
          <a:xfrm>
            <a:off x="6353174" y="3686130"/>
            <a:ext cx="2274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proinit@unist.ac.kr</a:t>
            </a:r>
          </a:p>
        </p:txBody>
      </p:sp>
    </p:spTree>
    <p:extLst>
      <p:ext uri="{BB962C8B-B14F-4D97-AF65-F5344CB8AC3E}">
        <p14:creationId xmlns:p14="http://schemas.microsoft.com/office/powerpoint/2010/main" val="3977622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149AB5-2717-4A37-A36A-AA455BC90B63}"/>
              </a:ext>
            </a:extLst>
          </p:cNvPr>
          <p:cNvSpPr/>
          <p:nvPr/>
        </p:nvSpPr>
        <p:spPr>
          <a:xfrm>
            <a:off x="3513828" y="2279613"/>
            <a:ext cx="5619750" cy="584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575FC-E1D0-8909-40B0-9C1C823B918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현재상황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1BFE9-4293-9F52-C850-73002F043439}"/>
              </a:ext>
            </a:extLst>
          </p:cNvPr>
          <p:cNvSpPr txBox="1"/>
          <p:nvPr/>
        </p:nvSpPr>
        <p:spPr>
          <a:xfrm>
            <a:off x="1714500" y="342900"/>
            <a:ext cx="2569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50C38"/>
                </a:solidFill>
              </a:rPr>
              <a:t>프로젝트 배경</a:t>
            </a:r>
          </a:p>
        </p:txBody>
      </p:sp>
      <p:pic>
        <p:nvPicPr>
          <p:cNvPr id="13" name="Google Shape;78;p16">
            <a:extLst>
              <a:ext uri="{FF2B5EF4-FFF2-40B4-BE49-F238E27FC236}">
                <a16:creationId xmlns:a16="http://schemas.microsoft.com/office/drawing/2014/main" id="{8676A3D3-D4E1-46B0-6509-306EBE706008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3565" y="1942610"/>
            <a:ext cx="1102514" cy="117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0;p16">
            <a:extLst>
              <a:ext uri="{FF2B5EF4-FFF2-40B4-BE49-F238E27FC236}">
                <a16:creationId xmlns:a16="http://schemas.microsoft.com/office/drawing/2014/main" id="{5A3AD118-77E6-7704-9C9B-FA2DBAAF6A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750" y="2096737"/>
            <a:ext cx="846828" cy="869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B845A6-C8D7-10A2-6069-63EE89826B66}"/>
              </a:ext>
            </a:extLst>
          </p:cNvPr>
          <p:cNvSpPr txBox="1"/>
          <p:nvPr/>
        </p:nvSpPr>
        <p:spPr>
          <a:xfrm>
            <a:off x="1869627" y="4127816"/>
            <a:ext cx="3288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Face style editing</a:t>
            </a:r>
            <a:r>
              <a:rPr lang="ko-KR" altLang="en-US" sz="2000" b="1" dirty="0"/>
              <a:t>의 상용화</a:t>
            </a:r>
            <a:endParaRPr lang="en-US" altLang="ko-KR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FBAFA-6A53-EB89-DF6F-0138821E2F63}"/>
              </a:ext>
            </a:extLst>
          </p:cNvPr>
          <p:cNvSpPr txBox="1"/>
          <p:nvPr/>
        </p:nvSpPr>
        <p:spPr>
          <a:xfrm>
            <a:off x="1728098" y="4666240"/>
            <a:ext cx="112884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6550" indent="-171450">
              <a:spcBef>
                <a:spcPts val="1200"/>
              </a:spcBef>
              <a:buSzPts val="1000"/>
              <a:buFontTx/>
              <a:buChar char="-"/>
            </a:pPr>
            <a:r>
              <a:rPr lang="ko-KR" altLang="en-US" sz="1700" dirty="0"/>
              <a:t>최근</a:t>
            </a:r>
            <a:r>
              <a:rPr lang="en-US" altLang="ko-KR" sz="1700" dirty="0"/>
              <a:t>, Snow, Instagram, TikTok </a:t>
            </a:r>
            <a:r>
              <a:rPr lang="ko-KR" altLang="en-US" sz="1700" dirty="0"/>
              <a:t>등 다양한 </a:t>
            </a:r>
            <a:r>
              <a:rPr lang="en-US" altLang="ko-KR" sz="1700" dirty="0"/>
              <a:t>SNS</a:t>
            </a:r>
            <a:r>
              <a:rPr lang="ko-KR" altLang="en-US" sz="1700" dirty="0"/>
              <a:t>에서 </a:t>
            </a:r>
            <a:r>
              <a:rPr lang="en-US" altLang="ko-KR" sz="1700" dirty="0"/>
              <a:t>Face style editing </a:t>
            </a:r>
            <a:r>
              <a:rPr lang="ko-KR" altLang="en-US" sz="1700" dirty="0"/>
              <a:t>기술의</a:t>
            </a:r>
            <a:r>
              <a:rPr lang="en-US" altLang="ko-KR" sz="1700" dirty="0"/>
              <a:t> </a:t>
            </a:r>
            <a:r>
              <a:rPr lang="ko-KR" altLang="en-US" sz="1700" dirty="0"/>
              <a:t>인기 및 활성화</a:t>
            </a:r>
            <a:endParaRPr lang="en-US" altLang="ko-KR" sz="1700" dirty="0"/>
          </a:p>
          <a:p>
            <a:pPr marL="336550" indent="-171450">
              <a:spcBef>
                <a:spcPts val="1200"/>
              </a:spcBef>
              <a:buSzPts val="1000"/>
              <a:buFontTx/>
              <a:buChar char="-"/>
            </a:pPr>
            <a:r>
              <a:rPr lang="ko-KR" altLang="en-US" sz="1700" dirty="0"/>
              <a:t>하지만</a:t>
            </a:r>
            <a:r>
              <a:rPr lang="en-US" altLang="ko-KR" sz="1700" dirty="0"/>
              <a:t>, </a:t>
            </a:r>
            <a:r>
              <a:rPr lang="ko-KR" altLang="en-US" sz="1700" dirty="0"/>
              <a:t>사용자가 임의로 필터를 수정 </a:t>
            </a:r>
            <a:r>
              <a:rPr lang="en-US" altLang="ko-KR" sz="1700" dirty="0"/>
              <a:t>/ </a:t>
            </a:r>
            <a:r>
              <a:rPr lang="ko-KR" altLang="en-US" sz="1700" dirty="0"/>
              <a:t>정도를 조절하는 기능은 아직 개발</a:t>
            </a:r>
            <a:r>
              <a:rPr lang="en-US" altLang="ko-KR" sz="1700" dirty="0"/>
              <a:t>X</a:t>
            </a:r>
          </a:p>
          <a:p>
            <a:pPr marL="336550" indent="-171450">
              <a:spcBef>
                <a:spcPts val="1200"/>
              </a:spcBef>
              <a:buSzPts val="1000"/>
              <a:buFontTx/>
              <a:buChar char="-"/>
            </a:pPr>
            <a:r>
              <a:rPr lang="ko-KR" altLang="en-US" sz="1700" dirty="0"/>
              <a:t>또한</a:t>
            </a:r>
            <a:r>
              <a:rPr lang="en-US" altLang="ko-KR" sz="1700" dirty="0"/>
              <a:t>,  </a:t>
            </a:r>
            <a:r>
              <a:rPr lang="en-US" altLang="ko-KR" sz="1700" dirty="0" err="1"/>
              <a:t>Youtube</a:t>
            </a:r>
            <a:r>
              <a:rPr lang="en-US" altLang="ko-KR" sz="1700" dirty="0"/>
              <a:t>, Tik-</a:t>
            </a:r>
            <a:r>
              <a:rPr lang="en-US" altLang="ko-KR" sz="1700" dirty="0" err="1"/>
              <a:t>tok</a:t>
            </a:r>
            <a:r>
              <a:rPr lang="en-US" altLang="ko-KR" sz="1700" dirty="0"/>
              <a:t>, reels </a:t>
            </a:r>
            <a:r>
              <a:rPr lang="ko-KR" altLang="en-US" sz="1700" dirty="0"/>
              <a:t>등 비디오 매체는 많이 사용되지만</a:t>
            </a:r>
            <a:r>
              <a:rPr lang="en-US" altLang="ko-KR" sz="1700" dirty="0"/>
              <a:t>, </a:t>
            </a:r>
          </a:p>
          <a:p>
            <a:pPr marL="165100">
              <a:spcBef>
                <a:spcPts val="1200"/>
              </a:spcBef>
              <a:buSzPts val="1000"/>
            </a:pPr>
            <a:r>
              <a:rPr lang="en-US" altLang="ko-KR" sz="1700" dirty="0"/>
              <a:t>   Video Face style editing</a:t>
            </a:r>
            <a:r>
              <a:rPr lang="ko-KR" altLang="en-US" sz="1700" dirty="0"/>
              <a:t>은 일반 사용자들에게 접근성이 굉장히 낮음</a:t>
            </a:r>
            <a:endParaRPr lang="en-US" altLang="ko-KR" sz="1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77D46-ECF2-C5AA-ADDD-63368DBADDE0}"/>
              </a:ext>
            </a:extLst>
          </p:cNvPr>
          <p:cNvSpPr txBox="1"/>
          <p:nvPr/>
        </p:nvSpPr>
        <p:spPr>
          <a:xfrm>
            <a:off x="4084990" y="591322"/>
            <a:ext cx="183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Face style editing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 descr="인스타그램 로고 AI PNG 다운로드">
            <a:extLst>
              <a:ext uri="{FF2B5EF4-FFF2-40B4-BE49-F238E27FC236}">
                <a16:creationId xmlns:a16="http://schemas.microsoft.com/office/drawing/2014/main" id="{F317691C-81B7-7D37-481C-FE8E833C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22" y="2148586"/>
            <a:ext cx="846828" cy="8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6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6575FC-E1D0-8909-40B0-9C1C823B918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현재상황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1BFE9-4293-9F52-C850-73002F043439}"/>
              </a:ext>
            </a:extLst>
          </p:cNvPr>
          <p:cNvSpPr txBox="1"/>
          <p:nvPr/>
        </p:nvSpPr>
        <p:spPr>
          <a:xfrm>
            <a:off x="1714500" y="342900"/>
            <a:ext cx="2569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50C38"/>
                </a:solidFill>
              </a:rPr>
              <a:t>프로젝트 배경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09669-4125-A8B9-569D-356CEBFFAA81}"/>
              </a:ext>
            </a:extLst>
          </p:cNvPr>
          <p:cNvSpPr txBox="1"/>
          <p:nvPr/>
        </p:nvSpPr>
        <p:spPr>
          <a:xfrm>
            <a:off x="2057542" y="5023386"/>
            <a:ext cx="2192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rgbClr val="050C38"/>
                </a:solidFill>
              </a:rPr>
              <a:t>MobileFaceSwap</a:t>
            </a:r>
            <a:endParaRPr lang="ko-KR" altLang="en-US" sz="2000" b="1" dirty="0">
              <a:solidFill>
                <a:srgbClr val="050C3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60498A-AB3E-3856-DF00-15D06874C39D}"/>
              </a:ext>
            </a:extLst>
          </p:cNvPr>
          <p:cNvSpPr txBox="1"/>
          <p:nvPr/>
        </p:nvSpPr>
        <p:spPr>
          <a:xfrm>
            <a:off x="1990047" y="5543547"/>
            <a:ext cx="11430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0" lvl="0" indent="-285750" algn="l" rtl="0">
              <a:spcBef>
                <a:spcPts val="1200"/>
              </a:spcBef>
              <a:spcAft>
                <a:spcPts val="0"/>
              </a:spcAft>
              <a:buSzPts val="1000"/>
              <a:buFontTx/>
              <a:buChar char="-"/>
            </a:pPr>
            <a:r>
              <a:rPr lang="ko-KR" altLang="en-US" sz="1700" dirty="0"/>
              <a:t>원하는 </a:t>
            </a:r>
            <a:r>
              <a:rPr lang="en-US" altLang="ko-KR" sz="1700" dirty="0"/>
              <a:t>target</a:t>
            </a:r>
            <a:r>
              <a:rPr lang="ko-KR" altLang="en-US" sz="1700" dirty="0"/>
              <a:t>과 </a:t>
            </a:r>
            <a:r>
              <a:rPr lang="en-US" altLang="ko-KR" sz="1700" dirty="0"/>
              <a:t>source image </a:t>
            </a:r>
            <a:r>
              <a:rPr lang="ko-KR" altLang="en-US" sz="1700" dirty="0"/>
              <a:t>및 </a:t>
            </a:r>
            <a:r>
              <a:rPr lang="en-US" altLang="ko-KR" sz="1700" dirty="0"/>
              <a:t>video</a:t>
            </a:r>
            <a:r>
              <a:rPr lang="ko-KR" altLang="en-US" sz="1700" dirty="0"/>
              <a:t>를 제공하면 빠른 </a:t>
            </a:r>
            <a:r>
              <a:rPr lang="ko-KR" altLang="en-US" sz="1700" dirty="0" err="1"/>
              <a:t>시간동안에</a:t>
            </a:r>
            <a:r>
              <a:rPr lang="ko-KR" altLang="en-US" sz="1700" dirty="0"/>
              <a:t> </a:t>
            </a:r>
            <a:r>
              <a:rPr lang="en-US" altLang="ko-KR" sz="1700" dirty="0"/>
              <a:t>face</a:t>
            </a:r>
            <a:r>
              <a:rPr lang="ko-KR" altLang="en-US" sz="1700" dirty="0"/>
              <a:t>끼리 변환</a:t>
            </a:r>
            <a:endParaRPr lang="en-US" altLang="ko-KR" sz="1700" dirty="0"/>
          </a:p>
          <a:p>
            <a:pPr marL="450850" lvl="0" indent="-285750" algn="l" rtl="0">
              <a:spcBef>
                <a:spcPts val="1200"/>
              </a:spcBef>
              <a:spcAft>
                <a:spcPts val="0"/>
              </a:spcAft>
              <a:buSzPts val="1000"/>
              <a:buFontTx/>
              <a:buChar char="-"/>
            </a:pPr>
            <a:r>
              <a:rPr lang="ko-KR" altLang="en-US" sz="1700" dirty="0"/>
              <a:t>이를 기반으로</a:t>
            </a:r>
            <a:r>
              <a:rPr lang="en-US" altLang="ko-KR" sz="1700" dirty="0"/>
              <a:t>, </a:t>
            </a:r>
            <a:r>
              <a:rPr lang="ko-KR" altLang="en-US" sz="1700" dirty="0"/>
              <a:t>얼굴 전체가 아닌 원하는 부분만을 </a:t>
            </a:r>
            <a:r>
              <a:rPr lang="en-US" altLang="ko-KR" sz="1700" dirty="0"/>
              <a:t>mask</a:t>
            </a:r>
            <a:r>
              <a:rPr lang="ko-KR" altLang="en-US" sz="1700" dirty="0"/>
              <a:t>로 </a:t>
            </a:r>
            <a:r>
              <a:rPr lang="en-US" altLang="ko-KR" sz="1700" dirty="0"/>
              <a:t>transfer</a:t>
            </a:r>
            <a:r>
              <a:rPr lang="ko-KR" altLang="en-US" sz="1700" dirty="0"/>
              <a:t>하는 프로젝트 기획</a:t>
            </a:r>
            <a:endParaRPr lang="en-US" altLang="ko-KR" sz="1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D9E0E-2937-8586-1326-39BB065F72B4}"/>
              </a:ext>
            </a:extLst>
          </p:cNvPr>
          <p:cNvSpPr txBox="1"/>
          <p:nvPr/>
        </p:nvSpPr>
        <p:spPr>
          <a:xfrm>
            <a:off x="4084990" y="591322"/>
            <a:ext cx="183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MobileFaceSwap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24C72C-E299-3338-A1F6-315A6D0D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86" y="1139888"/>
            <a:ext cx="6407370" cy="364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00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6575FC-E1D0-8909-40B0-9C1C823B918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현재상황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1BFE9-4293-9F52-C850-73002F043439}"/>
              </a:ext>
            </a:extLst>
          </p:cNvPr>
          <p:cNvSpPr txBox="1"/>
          <p:nvPr/>
        </p:nvSpPr>
        <p:spPr>
          <a:xfrm>
            <a:off x="1714500" y="342900"/>
            <a:ext cx="339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050C38"/>
                </a:solidFill>
              </a:rPr>
              <a:t>MobileFaceSwap</a:t>
            </a:r>
            <a:endParaRPr lang="ko-KR" altLang="en-US" sz="3200" b="1" dirty="0">
              <a:solidFill>
                <a:srgbClr val="050C3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C7F00-6C68-71B5-5F64-665124EE1C50}"/>
              </a:ext>
            </a:extLst>
          </p:cNvPr>
          <p:cNvSpPr txBox="1"/>
          <p:nvPr/>
        </p:nvSpPr>
        <p:spPr>
          <a:xfrm>
            <a:off x="4989662" y="545012"/>
            <a:ext cx="183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2022 AAAI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1B6B64-4EB0-7DCA-EA2B-6BD5872EB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729" y="1733633"/>
            <a:ext cx="9204960" cy="339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F5678-F907-3B95-4214-C38C0C9C9343}"/>
              </a:ext>
            </a:extLst>
          </p:cNvPr>
          <p:cNvSpPr txBox="1"/>
          <p:nvPr/>
        </p:nvSpPr>
        <p:spPr>
          <a:xfrm>
            <a:off x="2342173" y="5221643"/>
            <a:ext cx="4486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Depthwise</a:t>
            </a:r>
            <a:r>
              <a:rPr lang="en-US" altLang="ko-KR" sz="1600" dirty="0"/>
              <a:t> convolution-&gt; weights prediction</a:t>
            </a:r>
          </a:p>
          <a:p>
            <a:r>
              <a:rPr lang="en-US" altLang="ko-KR" sz="1600" dirty="0"/>
              <a:t>Pointwise convolution -&gt; weights modulation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92789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5090AF-880B-6051-6292-F09836F323D6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아이디어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현재상황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30872-E9CC-28B4-4634-6F585538C7A2}"/>
              </a:ext>
            </a:extLst>
          </p:cNvPr>
          <p:cNvSpPr txBox="1"/>
          <p:nvPr/>
        </p:nvSpPr>
        <p:spPr>
          <a:xfrm>
            <a:off x="1714500" y="342900"/>
            <a:ext cx="2569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50C38"/>
                </a:solidFill>
              </a:rPr>
              <a:t>아이디어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82E1F-3A54-A519-34D8-3F92773ED639}"/>
              </a:ext>
            </a:extLst>
          </p:cNvPr>
          <p:cNvSpPr txBox="1"/>
          <p:nvPr/>
        </p:nvSpPr>
        <p:spPr>
          <a:xfrm>
            <a:off x="3733800" y="1352082"/>
            <a:ext cx="5854700" cy="18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ko-KR" sz="2000" u="none" strike="noStrike" dirty="0">
                <a:solidFill>
                  <a:srgbClr val="0070C0"/>
                </a:solidFill>
                <a:effectLst/>
                <a:latin typeface="+mj-ea"/>
                <a:ea typeface="+mj-ea"/>
                <a:cs typeface="Arial Unicode MS"/>
              </a:rPr>
              <a:t>다른 사람의 얼굴과 나의 얼굴</a:t>
            </a:r>
            <a:r>
              <a:rPr lang="ko-KR" altLang="en-US" sz="2000" dirty="0">
                <a:latin typeface="+mj-ea"/>
                <a:ea typeface="+mj-ea"/>
                <a:cs typeface="Arial Unicode MS"/>
              </a:rPr>
              <a:t>이 담긴</a:t>
            </a:r>
            <a:r>
              <a:rPr lang="ko-KR" altLang="ko-KR" sz="2000" u="none" strike="noStrike" dirty="0">
                <a:effectLst/>
                <a:latin typeface="+mj-ea"/>
                <a:ea typeface="+mj-ea"/>
                <a:cs typeface="Arial Unicode MS"/>
              </a:rPr>
              <a:t> </a:t>
            </a:r>
            <a:endParaRPr lang="en-US" altLang="ko-KR" sz="2000" u="none" strike="noStrike" dirty="0">
              <a:effectLst/>
              <a:latin typeface="+mj-ea"/>
              <a:ea typeface="+mj-ea"/>
              <a:cs typeface="Arial Unicode MS"/>
            </a:endParaRPr>
          </a:p>
          <a:p>
            <a:pPr lvl="0" algn="ctr">
              <a:lnSpc>
                <a:spcPct val="150000"/>
              </a:lnSpc>
            </a:pPr>
            <a:r>
              <a:rPr lang="ko-KR" altLang="ko-KR" sz="2000" u="none" strike="noStrike" dirty="0">
                <a:effectLst/>
                <a:latin typeface="+mj-ea"/>
                <a:ea typeface="+mj-ea"/>
                <a:cs typeface="Arial Unicode MS"/>
              </a:rPr>
              <a:t>실시간 카메라 혹은 영상에서 </a:t>
            </a:r>
            <a:endParaRPr lang="en-US" altLang="ko-KR" sz="2000" u="none" strike="noStrike" dirty="0">
              <a:effectLst/>
              <a:latin typeface="+mj-ea"/>
              <a:ea typeface="+mj-ea"/>
              <a:cs typeface="Arial Unicode MS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2000" b="1" u="none" strike="noStrike" dirty="0">
                <a:effectLst/>
                <a:latin typeface="+mj-ea"/>
                <a:ea typeface="+mj-ea"/>
                <a:cs typeface="Arial Unicode MS"/>
              </a:rPr>
              <a:t>“</a:t>
            </a:r>
            <a:r>
              <a:rPr lang="ko-KR" altLang="en-US" sz="2000" b="1" dirty="0">
                <a:latin typeface="+mj-ea"/>
                <a:ea typeface="+mj-ea"/>
                <a:cs typeface="Arial Unicode MS"/>
              </a:rPr>
              <a:t>원하는 만큼</a:t>
            </a:r>
            <a:r>
              <a:rPr lang="en-US" altLang="ko-KR" sz="2000" b="1" dirty="0">
                <a:latin typeface="+mj-ea"/>
                <a:ea typeface="+mj-ea"/>
                <a:cs typeface="Arial Unicode MS"/>
              </a:rPr>
              <a:t>, </a:t>
            </a:r>
            <a:r>
              <a:rPr lang="ko-KR" altLang="en-US" sz="2000" b="1" dirty="0">
                <a:latin typeface="+mj-ea"/>
                <a:ea typeface="+mj-ea"/>
                <a:cs typeface="Arial Unicode MS"/>
              </a:rPr>
              <a:t>원하는 영역에서</a:t>
            </a:r>
            <a:r>
              <a:rPr lang="en-US" altLang="ko-KR" sz="2000" b="1" dirty="0">
                <a:latin typeface="+mj-ea"/>
                <a:ea typeface="+mj-ea"/>
                <a:cs typeface="Arial Unicode MS"/>
              </a:rPr>
              <a:t>”</a:t>
            </a:r>
          </a:p>
          <a:p>
            <a:pPr lvl="0" algn="ctr">
              <a:lnSpc>
                <a:spcPct val="150000"/>
              </a:lnSpc>
            </a:pPr>
            <a:r>
              <a:rPr lang="ko-KR" altLang="ko-KR" sz="2000" u="none" strike="noStrike" dirty="0">
                <a:solidFill>
                  <a:srgbClr val="0070C0"/>
                </a:solidFill>
                <a:effectLst/>
                <a:latin typeface="+mj-ea"/>
                <a:ea typeface="+mj-ea"/>
                <a:cs typeface="Arial Unicode MS"/>
              </a:rPr>
              <a:t>변환</a:t>
            </a:r>
            <a:r>
              <a:rPr lang="ko-KR" altLang="ko-KR" sz="2000" u="none" strike="noStrike" dirty="0">
                <a:effectLst/>
                <a:latin typeface="+mj-ea"/>
                <a:ea typeface="+mj-ea"/>
                <a:cs typeface="Arial Unicode MS"/>
              </a:rPr>
              <a:t>하는 웹 기반 애플리케이션 서비스</a:t>
            </a:r>
            <a:endParaRPr lang="ko-KR" altLang="ko-KR" sz="2000" u="none" strike="noStrike" dirty="0">
              <a:effectLst/>
              <a:latin typeface="+mj-ea"/>
              <a:ea typeface="+mj-ea"/>
            </a:endParaRPr>
          </a:p>
        </p:txBody>
      </p:sp>
      <p:pic>
        <p:nvPicPr>
          <p:cNvPr id="19" name="Google Shape;89;p17">
            <a:extLst>
              <a:ext uri="{FF2B5EF4-FFF2-40B4-BE49-F238E27FC236}">
                <a16:creationId xmlns:a16="http://schemas.microsoft.com/office/drawing/2014/main" id="{35A98A8D-D64C-BFAB-34DB-20549184A5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720" y="4123941"/>
            <a:ext cx="1996392" cy="189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1;p17">
            <a:extLst>
              <a:ext uri="{FF2B5EF4-FFF2-40B4-BE49-F238E27FC236}">
                <a16:creationId xmlns:a16="http://schemas.microsoft.com/office/drawing/2014/main" id="{EDD4CF4C-7FB1-25AA-125D-C9817B2B50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788" y="4019637"/>
            <a:ext cx="1996392" cy="1894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AD7E5A3-74D4-9113-A299-D14FB8464AA5}"/>
              </a:ext>
            </a:extLst>
          </p:cNvPr>
          <p:cNvCxnSpPr/>
          <p:nvPr/>
        </p:nvCxnSpPr>
        <p:spPr>
          <a:xfrm rot="5400000">
            <a:off x="7693747" y="4510856"/>
            <a:ext cx="185738" cy="185738"/>
          </a:xfrm>
          <a:prstGeom prst="bentConnector3">
            <a:avLst>
              <a:gd name="adj1" fmla="val -1666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7BE2425-1D4C-48FE-61C3-3C435EB4BCED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93747" y="4818173"/>
            <a:ext cx="185738" cy="185738"/>
          </a:xfrm>
          <a:prstGeom prst="bentConnector3">
            <a:avLst>
              <a:gd name="adj1" fmla="val -1666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670FED5-87FD-5FDB-7CBE-9A2175647F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59246" y="4510856"/>
            <a:ext cx="185738" cy="185738"/>
          </a:xfrm>
          <a:prstGeom prst="bentConnector3">
            <a:avLst>
              <a:gd name="adj1" fmla="val -1666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6EEC103-2025-E6E0-38AC-4DC01FEBB4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59246" y="4818173"/>
            <a:ext cx="185738" cy="185738"/>
          </a:xfrm>
          <a:prstGeom prst="bentConnector3">
            <a:avLst>
              <a:gd name="adj1" fmla="val -1666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D9D7D1-5680-EC1D-411B-16DE5C1A66AE}"/>
              </a:ext>
            </a:extLst>
          </p:cNvPr>
          <p:cNvSpPr txBox="1"/>
          <p:nvPr/>
        </p:nvSpPr>
        <p:spPr>
          <a:xfrm>
            <a:off x="6656956" y="4635586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+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5599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5090AF-880B-6051-6292-F09836F323D6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목표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현재상황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30872-E9CC-28B4-4634-6F585538C7A2}"/>
              </a:ext>
            </a:extLst>
          </p:cNvPr>
          <p:cNvSpPr txBox="1"/>
          <p:nvPr/>
        </p:nvSpPr>
        <p:spPr>
          <a:xfrm>
            <a:off x="1714500" y="342900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50C38"/>
                </a:solidFill>
              </a:rPr>
              <a:t>목표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9381A34-EEC6-6027-57E5-4AF2464CB752}"/>
              </a:ext>
            </a:extLst>
          </p:cNvPr>
          <p:cNvCxnSpPr/>
          <p:nvPr/>
        </p:nvCxnSpPr>
        <p:spPr>
          <a:xfrm>
            <a:off x="6720114" y="927675"/>
            <a:ext cx="0" cy="5748896"/>
          </a:xfrm>
          <a:prstGeom prst="line">
            <a:avLst/>
          </a:prstGeom>
          <a:ln w="28575">
            <a:solidFill>
              <a:srgbClr val="050C3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37041BC-A7D4-11EF-5225-95452D3FDF3C}"/>
              </a:ext>
            </a:extLst>
          </p:cNvPr>
          <p:cNvCxnSpPr>
            <a:cxnSpLocks/>
          </p:cNvCxnSpPr>
          <p:nvPr/>
        </p:nvCxnSpPr>
        <p:spPr>
          <a:xfrm flipH="1">
            <a:off x="6995886" y="3672114"/>
            <a:ext cx="4673600" cy="0"/>
          </a:xfrm>
          <a:prstGeom prst="line">
            <a:avLst/>
          </a:prstGeom>
          <a:ln w="28575">
            <a:solidFill>
              <a:srgbClr val="050C3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6F1BD1-591A-C29C-3CBC-CC8CAC9FB5BB}"/>
              </a:ext>
            </a:extLst>
          </p:cNvPr>
          <p:cNvSpPr txBox="1"/>
          <p:nvPr/>
        </p:nvSpPr>
        <p:spPr>
          <a:xfrm>
            <a:off x="1582057" y="946483"/>
            <a:ext cx="6096000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50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1. </a:t>
            </a:r>
            <a:r>
              <a:rPr lang="ko-KR" altLang="ko-KR" sz="1500" u="none" strike="noStrike" dirty="0" err="1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User</a:t>
            </a:r>
            <a:r>
              <a:rPr lang="ko-KR" altLang="ko-KR" sz="150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 </a:t>
            </a:r>
            <a:r>
              <a:rPr lang="ko-KR" altLang="ko-KR" sz="1500" u="none" strike="noStrike" dirty="0" err="1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Interactive</a:t>
            </a:r>
            <a:r>
              <a:rPr lang="ko-KR" altLang="ko-KR" sz="150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 </a:t>
            </a:r>
            <a:r>
              <a:rPr lang="ko-KR" altLang="ko-KR" sz="1500" u="none" strike="noStrike" dirty="0" err="1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Face</a:t>
            </a:r>
            <a:r>
              <a:rPr lang="ko-KR" altLang="ko-KR" sz="150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 </a:t>
            </a:r>
            <a:r>
              <a:rPr lang="ko-KR" altLang="ko-KR" sz="1500" u="none" strike="noStrike" dirty="0" err="1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Style</a:t>
            </a:r>
            <a:r>
              <a:rPr lang="ko-KR" altLang="ko-KR" sz="150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 </a:t>
            </a:r>
            <a:r>
              <a:rPr lang="ko-KR" altLang="ko-KR" sz="1500" u="none" strike="noStrike" dirty="0" err="1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Editing</a:t>
            </a:r>
            <a:r>
              <a:rPr lang="ko-KR" altLang="ko-KR" sz="150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 </a:t>
            </a:r>
            <a:r>
              <a:rPr lang="ko-KR" altLang="ko-KR" sz="1500" u="none" strike="noStrike" dirty="0" err="1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in</a:t>
            </a:r>
            <a:r>
              <a:rPr lang="ko-KR" altLang="ko-KR" sz="150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 </a:t>
            </a:r>
            <a:r>
              <a:rPr lang="ko-KR" altLang="ko-KR" sz="1500" u="none" strike="noStrike" dirty="0" err="1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Video</a:t>
            </a:r>
            <a:endParaRPr lang="ko-KR" altLang="ko-KR" sz="1500" u="none" strike="noStrike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6362D6-0880-F007-137B-0FB1982929A2}"/>
              </a:ext>
            </a:extLst>
          </p:cNvPr>
          <p:cNvSpPr txBox="1"/>
          <p:nvPr/>
        </p:nvSpPr>
        <p:spPr>
          <a:xfrm>
            <a:off x="6836228" y="946483"/>
            <a:ext cx="6096000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50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2. </a:t>
            </a:r>
            <a:r>
              <a:rPr lang="en-US" altLang="ko-KR" sz="1500" u="none" strike="noStrike" dirty="0" err="1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MobileFaceSwap</a:t>
            </a:r>
            <a:endParaRPr lang="en-US" altLang="ko-KR" sz="1500" u="none" strike="noStrike" dirty="0"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Arim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DCD38C-2FFA-621D-3B79-F173C852E7A5}"/>
              </a:ext>
            </a:extLst>
          </p:cNvPr>
          <p:cNvSpPr txBox="1"/>
          <p:nvPr/>
        </p:nvSpPr>
        <p:spPr>
          <a:xfrm>
            <a:off x="6836228" y="3787830"/>
            <a:ext cx="6096000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50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3.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 </a:t>
            </a:r>
            <a:r>
              <a:rPr lang="en-US" altLang="ko-KR" sz="150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mo"/>
              </a:rPr>
              <a:t>Web based application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A7452B-0A8E-0A05-BBB0-749E8181323A}"/>
              </a:ext>
            </a:extLst>
          </p:cNvPr>
          <p:cNvSpPr txBox="1"/>
          <p:nvPr/>
        </p:nvSpPr>
        <p:spPr>
          <a:xfrm>
            <a:off x="2519165" y="544866"/>
            <a:ext cx="1281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세부목표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F06F-444E-2792-2C4C-5A6165FE6348}"/>
              </a:ext>
            </a:extLst>
          </p:cNvPr>
          <p:cNvSpPr txBox="1"/>
          <p:nvPr/>
        </p:nvSpPr>
        <p:spPr>
          <a:xfrm>
            <a:off x="1794811" y="4739848"/>
            <a:ext cx="4414991" cy="1450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사용자가 본인의 비디오를 원본</a:t>
            </a:r>
            <a:r>
              <a:rPr lang="en-US" altLang="ko-KR" sz="1200" dirty="0"/>
              <a:t>, </a:t>
            </a:r>
            <a:r>
              <a:rPr lang="ko-KR" altLang="en-US" sz="1200" dirty="0"/>
              <a:t>다른 사람의 사진을 레퍼런스로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  </a:t>
            </a:r>
            <a:r>
              <a:rPr lang="ko-KR" altLang="en-US" sz="1200" b="1" dirty="0"/>
              <a:t>직접</a:t>
            </a:r>
            <a:r>
              <a:rPr lang="ko-KR" altLang="en-US" sz="1200" dirty="0"/>
              <a:t> </a:t>
            </a:r>
            <a:r>
              <a:rPr lang="en-US" altLang="ko-KR" sz="1200" dirty="0"/>
              <a:t>face style editing</a:t>
            </a:r>
            <a:r>
              <a:rPr lang="ko-KR" altLang="en-US" sz="1200" dirty="0"/>
              <a:t>을 원하는 부분에 마스크 영역을 칠한다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선택한 원본의 </a:t>
            </a:r>
            <a:r>
              <a:rPr lang="en-US" altLang="ko-KR" sz="1200" dirty="0"/>
              <a:t>face style </a:t>
            </a:r>
            <a:r>
              <a:rPr lang="ko-KR" altLang="en-US" sz="1200" dirty="0"/>
              <a:t>영역을 레퍼런스의 </a:t>
            </a:r>
            <a:r>
              <a:rPr lang="en-US" altLang="ko-KR" sz="1200" dirty="0"/>
              <a:t>style </a:t>
            </a:r>
            <a:r>
              <a:rPr lang="ko-KR" altLang="en-US" sz="1200" dirty="0"/>
              <a:t>영역과 바꾼다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이처럼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사용자가 직접 </a:t>
            </a:r>
            <a:r>
              <a:rPr lang="en-US" altLang="ko-KR" sz="1200" dirty="0"/>
              <a:t>style editing</a:t>
            </a:r>
            <a:r>
              <a:rPr lang="ko-KR" altLang="en-US" sz="1200" dirty="0"/>
              <a:t>에 관여하여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</a:t>
            </a:r>
            <a:r>
              <a:rPr lang="ko-KR" altLang="en-US" sz="1200" b="1" dirty="0"/>
              <a:t>원하는 만큼 </a:t>
            </a:r>
            <a:r>
              <a:rPr lang="ko-KR" altLang="en-US" sz="1200" dirty="0"/>
              <a:t>수정에 참여할 수 있도록 장려한다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5B7D26-6AE2-0F8B-B55C-E3999C42B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850" y="1751033"/>
            <a:ext cx="3750670" cy="262796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E75C967-40E7-0408-8857-2B1C51B1E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947" y="4142439"/>
            <a:ext cx="3057469" cy="18133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D0F0445-96A1-8740-737E-DD44A6F4E57F}"/>
              </a:ext>
            </a:extLst>
          </p:cNvPr>
          <p:cNvSpPr txBox="1"/>
          <p:nvPr/>
        </p:nvSpPr>
        <p:spPr>
          <a:xfrm>
            <a:off x="6967305" y="6069763"/>
            <a:ext cx="4923143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웹 애플리케이션으로 이를 구현하여 사용자가 쉽게 사용 가능 하도록 한다</a:t>
            </a:r>
            <a:r>
              <a:rPr lang="en-US" altLang="ko-KR" sz="12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웹 서버 프레임 워크는 </a:t>
            </a:r>
            <a:r>
              <a:rPr lang="en-US" altLang="ko-KR" sz="1200" dirty="0"/>
              <a:t>Flask</a:t>
            </a:r>
            <a:r>
              <a:rPr lang="ko-KR" altLang="en-US" sz="1200" dirty="0"/>
              <a:t>를</a:t>
            </a:r>
            <a:r>
              <a:rPr lang="en-US" altLang="ko-KR" sz="1200" dirty="0"/>
              <a:t>, </a:t>
            </a:r>
            <a:r>
              <a:rPr lang="ko-KR" altLang="en-US" sz="1200" dirty="0"/>
              <a:t>모델 서빙은 </a:t>
            </a:r>
            <a:r>
              <a:rPr lang="en-US" altLang="ko-KR" sz="1200" dirty="0" err="1"/>
              <a:t>TorchServe</a:t>
            </a:r>
            <a:r>
              <a:rPr lang="ko-KR" altLang="en-US" sz="1200" dirty="0"/>
              <a:t>를 이용한다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CE16F-AF63-3E5C-A7B7-4D2BD188DAD4}"/>
              </a:ext>
            </a:extLst>
          </p:cNvPr>
          <p:cNvSpPr txBox="1"/>
          <p:nvPr/>
        </p:nvSpPr>
        <p:spPr>
          <a:xfrm>
            <a:off x="8519065" y="1388640"/>
            <a:ext cx="3583930" cy="1450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기존 모델의 </a:t>
            </a:r>
            <a:r>
              <a:rPr lang="en-US" altLang="ko-KR" sz="1200" dirty="0"/>
              <a:t>mask</a:t>
            </a:r>
            <a:r>
              <a:rPr lang="ko-KR" altLang="en-US" sz="1200" dirty="0"/>
              <a:t>는 얼굴을 </a:t>
            </a:r>
            <a:r>
              <a:rPr lang="en-US" altLang="ko-KR" sz="1200" dirty="0"/>
              <a:t>target</a:t>
            </a:r>
            <a:r>
              <a:rPr lang="ko-KR" altLang="en-US" sz="1200" dirty="0"/>
              <a:t>으로</a:t>
            </a:r>
            <a:r>
              <a:rPr lang="en-US" altLang="ko-KR" sz="1200" dirty="0"/>
              <a:t> </a:t>
            </a:r>
            <a:r>
              <a:rPr lang="ko-KR" altLang="en-US" sz="1200" dirty="0"/>
              <a:t>잡는데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</a:t>
            </a:r>
            <a:r>
              <a:rPr lang="ko-KR" altLang="en-US" sz="1200" dirty="0"/>
              <a:t>이것 대신 </a:t>
            </a:r>
            <a:r>
              <a:rPr lang="en-US" altLang="ko-KR" sz="1200" dirty="0"/>
              <a:t>user</a:t>
            </a:r>
            <a:r>
              <a:rPr lang="ko-KR" altLang="en-US" sz="1200" dirty="0"/>
              <a:t>가 제공하는 영역을 </a:t>
            </a:r>
            <a:r>
              <a:rPr lang="en-US" altLang="ko-KR" sz="1200" dirty="0"/>
              <a:t>transfer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  </a:t>
            </a:r>
            <a:r>
              <a:rPr lang="ko-KR" altLang="en-US" sz="1200" dirty="0"/>
              <a:t>이때</a:t>
            </a:r>
            <a:r>
              <a:rPr lang="en-US" altLang="ko-KR" sz="1200" dirty="0"/>
              <a:t>, transfer</a:t>
            </a:r>
            <a:r>
              <a:rPr lang="ko-KR" altLang="en-US" sz="1200" dirty="0"/>
              <a:t>된 부분은 상대적으로 </a:t>
            </a:r>
            <a:r>
              <a:rPr lang="en-US" altLang="ko-KR" sz="1200" dirty="0"/>
              <a:t>blur</a:t>
            </a:r>
            <a:r>
              <a:rPr lang="ko-KR" altLang="en-US" sz="1200" dirty="0"/>
              <a:t>한데</a:t>
            </a:r>
            <a:r>
              <a:rPr lang="en-US" altLang="ko-KR" sz="1200" dirty="0"/>
              <a:t>, </a:t>
            </a:r>
            <a:r>
              <a:rPr lang="ko-KR" altLang="en-US" sz="1200" dirty="0"/>
              <a:t>이를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</a:t>
            </a:r>
            <a:r>
              <a:rPr lang="ko-KR" altLang="en-US" sz="1200" dirty="0"/>
              <a:t>해결하기 위한 새로운 모델을 적용시킨다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pic>
        <p:nvPicPr>
          <p:cNvPr id="14" name="합성영상">
            <a:hlinkClick r:id="" action="ppaction://media"/>
            <a:extLst>
              <a:ext uri="{FF2B5EF4-FFF2-40B4-BE49-F238E27FC236}">
                <a16:creationId xmlns:a16="http://schemas.microsoft.com/office/drawing/2014/main" id="{680A8A85-8268-3197-5E3E-F628A08D7D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40247" y="1330467"/>
            <a:ext cx="1265610" cy="2244200"/>
          </a:xfrm>
          <a:prstGeom prst="rect">
            <a:avLst/>
          </a:prstGeom>
        </p:spPr>
      </p:pic>
      <p:pic>
        <p:nvPicPr>
          <p:cNvPr id="10" name="그림 9" descr="연체동물, 어두운이(가) 표시된 사진&#10;&#10;자동 생성된 설명">
            <a:extLst>
              <a:ext uri="{FF2B5EF4-FFF2-40B4-BE49-F238E27FC236}">
                <a16:creationId xmlns:a16="http://schemas.microsoft.com/office/drawing/2014/main" id="{CD2045E5-3DA8-7EFC-E303-C9CFC1C34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8" y="1310001"/>
            <a:ext cx="562907" cy="56290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142B8AC-1F94-BADE-9AD4-BAA63FA74D2A}"/>
              </a:ext>
            </a:extLst>
          </p:cNvPr>
          <p:cNvGrpSpPr/>
          <p:nvPr/>
        </p:nvGrpSpPr>
        <p:grpSpPr>
          <a:xfrm>
            <a:off x="7437181" y="1306797"/>
            <a:ext cx="562908" cy="559140"/>
            <a:chOff x="9485681" y="2085374"/>
            <a:chExt cx="823731" cy="8237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64AF4A4-A64F-817B-6B76-73104CBDF13D}"/>
                </a:ext>
              </a:extLst>
            </p:cNvPr>
            <p:cNvSpPr/>
            <p:nvPr/>
          </p:nvSpPr>
          <p:spPr>
            <a:xfrm>
              <a:off x="9485681" y="2085374"/>
              <a:ext cx="823731" cy="823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옅은이(가) 표시된 사진&#10;&#10;자동 생성된 설명">
              <a:extLst>
                <a:ext uri="{FF2B5EF4-FFF2-40B4-BE49-F238E27FC236}">
                  <a16:creationId xmlns:a16="http://schemas.microsoft.com/office/drawing/2014/main" id="{16FA1F01-ADAF-01EA-27E3-1BCAB79C1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290" y="2085374"/>
              <a:ext cx="775832" cy="775832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2573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llustrator] 일러스트레이터에서 이미지 가져오기(Place)와 유의사항 – 비전공자를 위한 디자인 노트">
            <a:extLst>
              <a:ext uri="{FF2B5EF4-FFF2-40B4-BE49-F238E27FC236}">
                <a16:creationId xmlns:a16="http://schemas.microsoft.com/office/drawing/2014/main" id="{89553485-BF2F-9105-D7C8-F1CDB3B17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7" t="22029" r="53838" b="37947"/>
          <a:stretch/>
        </p:blipFill>
        <p:spPr bwMode="auto">
          <a:xfrm>
            <a:off x="3184520" y="1512581"/>
            <a:ext cx="870685" cy="120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090AF-880B-6051-6292-F09836F323D6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현재상황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30872-E9CC-28B4-4634-6F585538C7A2}"/>
              </a:ext>
            </a:extLst>
          </p:cNvPr>
          <p:cNvSpPr txBox="1"/>
          <p:nvPr/>
        </p:nvSpPr>
        <p:spPr>
          <a:xfrm>
            <a:off x="1714500" y="342900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50C38"/>
                </a:solidFill>
              </a:rPr>
              <a:t>프로토타입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40EA2C-CF45-7262-BB7D-8EC9D874829E}"/>
              </a:ext>
            </a:extLst>
          </p:cNvPr>
          <p:cNvSpPr txBox="1"/>
          <p:nvPr/>
        </p:nvSpPr>
        <p:spPr>
          <a:xfrm>
            <a:off x="2148111" y="9535257"/>
            <a:ext cx="2166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Video /Camera</a:t>
            </a:r>
            <a:endParaRPr kumimoji="1" lang="ko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492B6E-A647-D51B-097E-23A9EC873E79}"/>
              </a:ext>
            </a:extLst>
          </p:cNvPr>
          <p:cNvGrpSpPr/>
          <p:nvPr/>
        </p:nvGrpSpPr>
        <p:grpSpPr>
          <a:xfrm>
            <a:off x="2865567" y="7737633"/>
            <a:ext cx="8265320" cy="3965297"/>
            <a:chOff x="2450305" y="1231952"/>
            <a:chExt cx="9355263" cy="448819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DC07DA6-8ADF-2221-46D8-799A53FE8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23" b="21463"/>
            <a:stretch/>
          </p:blipFill>
          <p:spPr>
            <a:xfrm>
              <a:off x="4142506" y="1593847"/>
              <a:ext cx="972975" cy="10744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29A6FA-7DBE-989C-F034-9C541445B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6423" b="21463"/>
            <a:stretch/>
          </p:blipFill>
          <p:spPr>
            <a:xfrm>
              <a:off x="4718114" y="2182955"/>
              <a:ext cx="972976" cy="10744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BA5653D-AFCC-BBF6-7CB4-DD792B6F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0305" y="2451652"/>
              <a:ext cx="850348" cy="850348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5CC1F64-BCF5-B94B-7068-A2A1C940B9F3}"/>
                </a:ext>
              </a:extLst>
            </p:cNvPr>
            <p:cNvCxnSpPr>
              <a:cxnSpLocks/>
            </p:cNvCxnSpPr>
            <p:nvPr/>
          </p:nvCxnSpPr>
          <p:spPr>
            <a:xfrm>
              <a:off x="3390105" y="2907297"/>
              <a:ext cx="486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C450EF-F6E5-D042-851D-349801D45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4047" b="22074"/>
            <a:stretch/>
          </p:blipFill>
          <p:spPr>
            <a:xfrm>
              <a:off x="5389279" y="2807416"/>
              <a:ext cx="946081" cy="107440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사다리꼴[T] 17">
              <a:extLst>
                <a:ext uri="{FF2B5EF4-FFF2-40B4-BE49-F238E27FC236}">
                  <a16:creationId xmlns:a16="http://schemas.microsoft.com/office/drawing/2014/main" id="{1760C06F-D12E-AC11-D144-E62DC0BE0BA3}"/>
                </a:ext>
              </a:extLst>
            </p:cNvPr>
            <p:cNvSpPr/>
            <p:nvPr/>
          </p:nvSpPr>
          <p:spPr>
            <a:xfrm rot="16200000">
              <a:off x="7444389" y="2042499"/>
              <a:ext cx="1307766" cy="1529834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5BFF56-A388-DF61-F482-8A45D6A0692D}"/>
                </a:ext>
              </a:extLst>
            </p:cNvPr>
            <p:cNvSpPr txBox="1"/>
            <p:nvPr/>
          </p:nvSpPr>
          <p:spPr>
            <a:xfrm>
              <a:off x="7131562" y="2553060"/>
              <a:ext cx="2027943" cy="59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 err="1"/>
                <a:t>MobileFace</a:t>
              </a:r>
              <a:endParaRPr kumimoji="1" lang="en-US" altLang="ko-KR" sz="1400" dirty="0"/>
            </a:p>
            <a:p>
              <a:pPr algn="ctr"/>
              <a:r>
                <a:rPr kumimoji="1" lang="en-US" altLang="ko-KR" sz="1400" dirty="0"/>
                <a:t>Swap</a:t>
              </a:r>
              <a:endParaRPr kumimoji="1" lang="ko-KR" altLang="en-US" sz="1400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A8A86CD-9D01-4305-DEB4-69F75D2F8EB7}"/>
                </a:ext>
              </a:extLst>
            </p:cNvPr>
            <p:cNvSpPr/>
            <p:nvPr/>
          </p:nvSpPr>
          <p:spPr>
            <a:xfrm>
              <a:off x="4021184" y="1431200"/>
              <a:ext cx="2399494" cy="2529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8" name="꺾인 연결선[E] 24">
              <a:extLst>
                <a:ext uri="{FF2B5EF4-FFF2-40B4-BE49-F238E27FC236}">
                  <a16:creationId xmlns:a16="http://schemas.microsoft.com/office/drawing/2014/main" id="{31486740-D65C-EB94-B6F3-8F6E53801526}"/>
                </a:ext>
              </a:extLst>
            </p:cNvPr>
            <p:cNvCxnSpPr>
              <a:cxnSpLocks/>
              <a:stCxn id="17" idx="0"/>
              <a:endCxn id="17" idx="2"/>
            </p:cNvCxnSpPr>
            <p:nvPr/>
          </p:nvCxnSpPr>
          <p:spPr>
            <a:xfrm rot="16200000" flipH="1">
              <a:off x="3956110" y="2696020"/>
              <a:ext cx="2529641" cy="12700"/>
            </a:xfrm>
            <a:prstGeom prst="bentConnector5">
              <a:avLst>
                <a:gd name="adj1" fmla="val -9037"/>
                <a:gd name="adj2" fmla="val 11246827"/>
                <a:gd name="adj3" fmla="val 10903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A61088A-D749-B6C6-E1AB-05185A093D7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6996286" y="2807415"/>
              <a:ext cx="3370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A0E78D9-BAD1-0B8F-D41B-0E5DA8DB4BFE}"/>
                </a:ext>
              </a:extLst>
            </p:cNvPr>
            <p:cNvCxnSpPr>
              <a:cxnSpLocks/>
            </p:cNvCxnSpPr>
            <p:nvPr/>
          </p:nvCxnSpPr>
          <p:spPr>
            <a:xfrm>
              <a:off x="8866460" y="2807415"/>
              <a:ext cx="3370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90506AD-4EB5-7E4A-6184-0CB9FB6F8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46265" y="4692564"/>
              <a:ext cx="743697" cy="83461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35D34F-2F9D-0104-4661-94826F1E223B}"/>
                </a:ext>
              </a:extLst>
            </p:cNvPr>
            <p:cNvSpPr txBox="1"/>
            <p:nvPr/>
          </p:nvSpPr>
          <p:spPr>
            <a:xfrm>
              <a:off x="5500326" y="1231952"/>
              <a:ext cx="1370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Frames</a:t>
              </a:r>
              <a:endParaRPr kumimoji="1" lang="ko-KR" alt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83284-68A8-7F13-DA92-19002B426F8C}"/>
                </a:ext>
              </a:extLst>
            </p:cNvPr>
            <p:cNvSpPr txBox="1"/>
            <p:nvPr/>
          </p:nvSpPr>
          <p:spPr>
            <a:xfrm>
              <a:off x="4018050" y="4388727"/>
              <a:ext cx="1370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Mask</a:t>
              </a:r>
              <a:endParaRPr kumimoji="1" lang="ko-KR" altLang="en-US" sz="1400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0088458-C388-257A-99B3-5D75347859E0}"/>
                </a:ext>
              </a:extLst>
            </p:cNvPr>
            <p:cNvGrpSpPr/>
            <p:nvPr/>
          </p:nvGrpSpPr>
          <p:grpSpPr>
            <a:xfrm>
              <a:off x="9455822" y="1641890"/>
              <a:ext cx="2349746" cy="2156533"/>
              <a:chOff x="8877448" y="715437"/>
              <a:chExt cx="3398799" cy="3119325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3CF2632-59EB-6BD7-6E5D-D9EBD9B8A2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16880" b="28122"/>
              <a:stretch/>
            </p:blipFill>
            <p:spPr>
              <a:xfrm>
                <a:off x="8877448" y="715437"/>
                <a:ext cx="1573445" cy="15384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C05D9F5F-63A1-2FCD-104A-2EC23FA70B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17026" b="27976"/>
              <a:stretch/>
            </p:blipFill>
            <p:spPr>
              <a:xfrm>
                <a:off x="9790125" y="1527113"/>
                <a:ext cx="1573445" cy="1538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B1DFE058-9254-E69A-AFF8-A42BB4986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15230" b="29772"/>
              <a:stretch/>
            </p:blipFill>
            <p:spPr>
              <a:xfrm>
                <a:off x="10702802" y="2296329"/>
                <a:ext cx="1573445" cy="1538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FFF4F4E-E3D2-8CD4-D847-8E5483E6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76240" y="4736415"/>
              <a:ext cx="457200" cy="2413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4209A4E-ECED-7D4A-EB47-4B777A82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41873" y="4736415"/>
              <a:ext cx="444500" cy="2159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AB12A63-0CB4-2469-8148-0450ACD87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7883"/>
            <a:stretch/>
          </p:blipFill>
          <p:spPr>
            <a:xfrm>
              <a:off x="6620922" y="4419956"/>
              <a:ext cx="1087796" cy="130019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5405EF-083A-2C80-EE90-570B69A4AFC1}"/>
              </a:ext>
            </a:extLst>
          </p:cNvPr>
          <p:cNvSpPr txBox="1"/>
          <p:nvPr/>
        </p:nvSpPr>
        <p:spPr>
          <a:xfrm>
            <a:off x="3633183" y="595666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전체 흐름도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2893A-8108-9379-B0E5-03371694344F}"/>
              </a:ext>
            </a:extLst>
          </p:cNvPr>
          <p:cNvSpPr txBox="1"/>
          <p:nvPr/>
        </p:nvSpPr>
        <p:spPr>
          <a:xfrm>
            <a:off x="2421553" y="11959593"/>
            <a:ext cx="8680581" cy="1231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/>
              <a:t>원본 비디오는 여러 프레임으로 이루어져 있고</a:t>
            </a:r>
            <a:r>
              <a:rPr lang="en-US" altLang="ko-KR" sz="1700" dirty="0"/>
              <a:t>, </a:t>
            </a:r>
            <a:r>
              <a:rPr lang="ko-KR" altLang="en-US" sz="1700" dirty="0"/>
              <a:t>이 프레임들 각각이 </a:t>
            </a:r>
            <a:r>
              <a:rPr lang="en-US" altLang="ko-KR" sz="1700" dirty="0" err="1"/>
              <a:t>MobileFaceSwap</a:t>
            </a:r>
            <a:r>
              <a:rPr lang="ko-KR" altLang="en-US" sz="1700" dirty="0"/>
              <a:t>을 통과</a:t>
            </a:r>
            <a:endParaRPr lang="en-US" altLang="ko-KR" sz="17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/>
              <a:t>사용자가 지정한 마스크 영역을 인식하고 레퍼런스 이미지의 마스크 영역과 교환 및 결과 출력</a:t>
            </a:r>
            <a:endParaRPr lang="en-US" altLang="ko-KR" sz="17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/>
              <a:t>모든 결과</a:t>
            </a:r>
            <a:r>
              <a:rPr lang="en-US" altLang="ko-KR" sz="1700" dirty="0"/>
              <a:t>(</a:t>
            </a:r>
            <a:r>
              <a:rPr lang="ko-KR" altLang="en-US" sz="1700" dirty="0"/>
              <a:t>변경된 프레임들</a:t>
            </a:r>
            <a:r>
              <a:rPr lang="en-US" altLang="ko-KR" sz="1700" dirty="0"/>
              <a:t>)</a:t>
            </a:r>
            <a:r>
              <a:rPr lang="ko-KR" altLang="en-US" sz="1700" dirty="0"/>
              <a:t>를 합쳐서 새로운 비디오 완성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CCF8E79-6189-1E9B-C6CD-98C8180204B7}"/>
              </a:ext>
            </a:extLst>
          </p:cNvPr>
          <p:cNvCxnSpPr/>
          <p:nvPr/>
        </p:nvCxnSpPr>
        <p:spPr>
          <a:xfrm>
            <a:off x="2183400" y="3429000"/>
            <a:ext cx="894748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766EEF-33CB-C2E2-46C9-EFB6628122C0}"/>
              </a:ext>
            </a:extLst>
          </p:cNvPr>
          <p:cNvSpPr txBox="1"/>
          <p:nvPr/>
        </p:nvSpPr>
        <p:spPr>
          <a:xfrm>
            <a:off x="10566652" y="3061538"/>
            <a:ext cx="642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5DBDDB-E53A-63F5-0233-896482D38751}"/>
              </a:ext>
            </a:extLst>
          </p:cNvPr>
          <p:cNvSpPr txBox="1"/>
          <p:nvPr/>
        </p:nvSpPr>
        <p:spPr>
          <a:xfrm>
            <a:off x="10521062" y="3528407"/>
            <a:ext cx="733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C55778-51E6-4416-D3A9-04AA22C582E0}"/>
              </a:ext>
            </a:extLst>
          </p:cNvPr>
          <p:cNvSpPr txBox="1"/>
          <p:nvPr/>
        </p:nvSpPr>
        <p:spPr>
          <a:xfrm>
            <a:off x="2122725" y="2808225"/>
            <a:ext cx="22081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/>
              <a:t>Video + Reference image</a:t>
            </a:r>
          </a:p>
          <a:p>
            <a:pPr algn="ctr"/>
            <a:r>
              <a:rPr lang="en-US" altLang="ko-KR" sz="1300" dirty="0"/>
              <a:t>upload &amp;  5 best keyframe</a:t>
            </a:r>
            <a:endParaRPr lang="ko-KR" altLang="en-US" sz="13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CE2EC495-2F64-0852-834B-4FA42DFA7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3230" y="1171312"/>
            <a:ext cx="942081" cy="942082"/>
          </a:xfrm>
          <a:prstGeom prst="rect">
            <a:avLst/>
          </a:prstGeom>
        </p:spPr>
      </p:pic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A7E17AA-2F7E-4EF8-01CB-5063506899F3}"/>
              </a:ext>
            </a:extLst>
          </p:cNvPr>
          <p:cNvCxnSpPr>
            <a:cxnSpLocks/>
          </p:cNvCxnSpPr>
          <p:nvPr/>
        </p:nvCxnSpPr>
        <p:spPr>
          <a:xfrm>
            <a:off x="4572571" y="2217906"/>
            <a:ext cx="365485" cy="0"/>
          </a:xfrm>
          <a:prstGeom prst="straightConnector1">
            <a:avLst/>
          </a:prstGeom>
          <a:ln>
            <a:solidFill>
              <a:srgbClr val="050C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E3A0A9D-1656-B182-0371-4F8738E53FDD}"/>
              </a:ext>
            </a:extLst>
          </p:cNvPr>
          <p:cNvGrpSpPr/>
          <p:nvPr/>
        </p:nvGrpSpPr>
        <p:grpSpPr>
          <a:xfrm>
            <a:off x="5169652" y="1321789"/>
            <a:ext cx="997181" cy="1132436"/>
            <a:chOff x="5155146" y="1387225"/>
            <a:chExt cx="1474338" cy="1674313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D256BA2-204A-9F70-6D3E-3B42257F1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4047" b="22074"/>
            <a:stretch/>
          </p:blipFill>
          <p:spPr>
            <a:xfrm>
              <a:off x="5155146" y="1387225"/>
              <a:ext cx="1474338" cy="167431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10BBCE8C-ECD7-7A6A-EB09-6DC283B481CE}"/>
                </a:ext>
              </a:extLst>
            </p:cNvPr>
            <p:cNvSpPr/>
            <p:nvPr/>
          </p:nvSpPr>
          <p:spPr>
            <a:xfrm>
              <a:off x="5555645" y="1857078"/>
              <a:ext cx="796077" cy="223736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5E93981-1EB1-6BE0-5052-AA3CC6115EC7}"/>
              </a:ext>
            </a:extLst>
          </p:cNvPr>
          <p:cNvGrpSpPr/>
          <p:nvPr/>
        </p:nvGrpSpPr>
        <p:grpSpPr>
          <a:xfrm>
            <a:off x="5758359" y="2087095"/>
            <a:ext cx="735169" cy="724742"/>
            <a:chOff x="8793106" y="3252941"/>
            <a:chExt cx="1474338" cy="167431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EE77FD0-C813-ABC3-A999-A4AD9A5E5227}"/>
                </a:ext>
              </a:extLst>
            </p:cNvPr>
            <p:cNvSpPr/>
            <p:nvPr/>
          </p:nvSpPr>
          <p:spPr>
            <a:xfrm>
              <a:off x="8793106" y="3252941"/>
              <a:ext cx="1474338" cy="16743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12847985-2A74-7A2C-B28B-0424B97216D8}"/>
                </a:ext>
              </a:extLst>
            </p:cNvPr>
            <p:cNvSpPr/>
            <p:nvPr/>
          </p:nvSpPr>
          <p:spPr>
            <a:xfrm>
              <a:off x="9296816" y="3632413"/>
              <a:ext cx="796077" cy="2237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7EB33EEE-F3B8-84B5-A622-FEE37036FDC9}"/>
              </a:ext>
            </a:extLst>
          </p:cNvPr>
          <p:cNvSpPr txBox="1"/>
          <p:nvPr/>
        </p:nvSpPr>
        <p:spPr>
          <a:xfrm>
            <a:off x="4895744" y="2915344"/>
            <a:ext cx="14934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/>
              <a:t>Paint &amp; get mask</a:t>
            </a:r>
            <a:endParaRPr lang="ko-KR" altLang="en-US" sz="1300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0CF989B-6A0B-0B2E-D285-BF79B8731275}"/>
              </a:ext>
            </a:extLst>
          </p:cNvPr>
          <p:cNvGrpSpPr/>
          <p:nvPr/>
        </p:nvGrpSpPr>
        <p:grpSpPr>
          <a:xfrm>
            <a:off x="3657015" y="4455481"/>
            <a:ext cx="1791676" cy="1155404"/>
            <a:chOff x="3271308" y="4875347"/>
            <a:chExt cx="1791676" cy="1155404"/>
          </a:xfrm>
        </p:grpSpPr>
        <p:sp>
          <p:nvSpPr>
            <p:cNvPr id="91" name="사다리꼴[T] 17">
              <a:extLst>
                <a:ext uri="{FF2B5EF4-FFF2-40B4-BE49-F238E27FC236}">
                  <a16:creationId xmlns:a16="http://schemas.microsoft.com/office/drawing/2014/main" id="{9FD0D7FB-0B8F-CC51-E28E-B53455B3880D}"/>
                </a:ext>
              </a:extLst>
            </p:cNvPr>
            <p:cNvSpPr/>
            <p:nvPr/>
          </p:nvSpPr>
          <p:spPr>
            <a:xfrm rot="16200000">
              <a:off x="3547689" y="4777249"/>
              <a:ext cx="1155404" cy="1351599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BFA7A53-8DD3-51B6-7386-699AA5BB2519}"/>
                </a:ext>
              </a:extLst>
            </p:cNvPr>
            <p:cNvSpPr txBox="1"/>
            <p:nvPr/>
          </p:nvSpPr>
          <p:spPr>
            <a:xfrm>
              <a:off x="3271308" y="5228326"/>
              <a:ext cx="17916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 err="1"/>
                <a:t>MobileFace</a:t>
              </a:r>
              <a:endParaRPr kumimoji="1" lang="en-US" altLang="ko-KR" sz="1400" dirty="0"/>
            </a:p>
            <a:p>
              <a:pPr algn="ctr"/>
              <a:r>
                <a:rPr kumimoji="1" lang="en-US" altLang="ko-KR" sz="1400" dirty="0"/>
                <a:t>Swap</a:t>
              </a:r>
              <a:endParaRPr kumimoji="1" lang="ko-KR" altLang="en-US" sz="1400" dirty="0"/>
            </a:p>
          </p:txBody>
        </p:sp>
      </p:grp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55B588D8-7280-D658-2C6E-14E427E7A946}"/>
              </a:ext>
            </a:extLst>
          </p:cNvPr>
          <p:cNvCxnSpPr/>
          <p:nvPr/>
        </p:nvCxnSpPr>
        <p:spPr>
          <a:xfrm rot="16200000" flipH="1">
            <a:off x="1948151" y="2921313"/>
            <a:ext cx="2804562" cy="969731"/>
          </a:xfrm>
          <a:prstGeom prst="bentConnector3">
            <a:avLst>
              <a:gd name="adj1" fmla="val 100293"/>
            </a:avLst>
          </a:prstGeom>
          <a:ln>
            <a:solidFill>
              <a:srgbClr val="050C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EEA637B8-6A85-4A9B-043A-B7FCDFB53A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15126" y="3795736"/>
            <a:ext cx="2558073" cy="269720"/>
          </a:xfrm>
          <a:prstGeom prst="bentConnector3">
            <a:avLst>
              <a:gd name="adj1" fmla="val 100196"/>
            </a:avLst>
          </a:prstGeom>
          <a:ln>
            <a:solidFill>
              <a:srgbClr val="050C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C5CC35B-C17A-645D-7F59-478B3B300C6A}"/>
              </a:ext>
            </a:extLst>
          </p:cNvPr>
          <p:cNvSpPr txBox="1"/>
          <p:nvPr/>
        </p:nvSpPr>
        <p:spPr>
          <a:xfrm>
            <a:off x="2038717" y="4194892"/>
            <a:ext cx="8407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/>
              <a:t>Target</a:t>
            </a:r>
          </a:p>
          <a:p>
            <a:pPr algn="ctr"/>
            <a:r>
              <a:rPr lang="en-US" altLang="ko-KR" sz="1300" dirty="0"/>
              <a:t>(frames)</a:t>
            </a:r>
            <a:endParaRPr lang="ko-KR" altLang="en-US" sz="13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6B6F2CC-C44D-A3CD-B959-FACCD0736732}"/>
              </a:ext>
            </a:extLst>
          </p:cNvPr>
          <p:cNvSpPr txBox="1"/>
          <p:nvPr/>
        </p:nvSpPr>
        <p:spPr>
          <a:xfrm>
            <a:off x="3614629" y="4194892"/>
            <a:ext cx="7146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source</a:t>
            </a:r>
            <a:endParaRPr lang="ko-KR" altLang="en-US" sz="1300" dirty="0"/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8BC95224-A741-2A82-89BA-4DA2572EDFC9}"/>
              </a:ext>
            </a:extLst>
          </p:cNvPr>
          <p:cNvCxnSpPr>
            <a:cxnSpLocks/>
            <a:stCxn id="83" idx="1"/>
            <a:endCxn id="92" idx="1"/>
          </p:cNvCxnSpPr>
          <p:nvPr/>
        </p:nvCxnSpPr>
        <p:spPr>
          <a:xfrm rot="10800000" flipV="1">
            <a:off x="3657015" y="2449466"/>
            <a:ext cx="2101344" cy="2620604"/>
          </a:xfrm>
          <a:prstGeom prst="bentConnector3">
            <a:avLst>
              <a:gd name="adj1" fmla="val 121989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F56AE95-69D8-00E2-E5A4-52A04434FABE}"/>
              </a:ext>
            </a:extLst>
          </p:cNvPr>
          <p:cNvSpPr txBox="1"/>
          <p:nvPr/>
        </p:nvSpPr>
        <p:spPr>
          <a:xfrm>
            <a:off x="2849303" y="5048894"/>
            <a:ext cx="6030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0070C0"/>
                </a:solidFill>
              </a:rPr>
              <a:t>mask</a:t>
            </a:r>
            <a:endParaRPr lang="ko-KR" altLang="en-US" sz="1300" dirty="0">
              <a:solidFill>
                <a:srgbClr val="0070C0"/>
              </a:solidFill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F3FBE677-DE7E-3209-6932-4C04B48FBF98}"/>
              </a:ext>
            </a:extLst>
          </p:cNvPr>
          <p:cNvCxnSpPr>
            <a:cxnSpLocks/>
          </p:cNvCxnSpPr>
          <p:nvPr/>
        </p:nvCxnSpPr>
        <p:spPr>
          <a:xfrm>
            <a:off x="6699172" y="5001226"/>
            <a:ext cx="365485" cy="0"/>
          </a:xfrm>
          <a:prstGeom prst="straightConnector1">
            <a:avLst/>
          </a:prstGeom>
          <a:ln>
            <a:solidFill>
              <a:srgbClr val="050C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그림 125">
            <a:extLst>
              <a:ext uri="{FF2B5EF4-FFF2-40B4-BE49-F238E27FC236}">
                <a16:creationId xmlns:a16="http://schemas.microsoft.com/office/drawing/2014/main" id="{FD2CAE3B-2C7C-2A56-7C13-2A534E3D971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6880" b="28122"/>
          <a:stretch/>
        </p:blipFill>
        <p:spPr>
          <a:xfrm>
            <a:off x="7406629" y="3948052"/>
            <a:ext cx="961060" cy="939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F6D00EC7-8273-9B32-16B9-420E00A436F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7026" b="27976"/>
          <a:stretch/>
        </p:blipFill>
        <p:spPr>
          <a:xfrm>
            <a:off x="7964092" y="4443824"/>
            <a:ext cx="961060" cy="939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20" name="그림 5119">
            <a:extLst>
              <a:ext uri="{FF2B5EF4-FFF2-40B4-BE49-F238E27FC236}">
                <a16:creationId xmlns:a16="http://schemas.microsoft.com/office/drawing/2014/main" id="{66B34CD3-22D2-1F36-2B2D-0D330BC1DF2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5230" b="29772"/>
          <a:stretch/>
        </p:blipFill>
        <p:spPr>
          <a:xfrm>
            <a:off x="8521556" y="4913661"/>
            <a:ext cx="961060" cy="9396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121" name="그룹 5120">
            <a:extLst>
              <a:ext uri="{FF2B5EF4-FFF2-40B4-BE49-F238E27FC236}">
                <a16:creationId xmlns:a16="http://schemas.microsoft.com/office/drawing/2014/main" id="{648FB918-B5E2-72FF-C5DB-DBEC32FD67B7}"/>
              </a:ext>
            </a:extLst>
          </p:cNvPr>
          <p:cNvGrpSpPr/>
          <p:nvPr/>
        </p:nvGrpSpPr>
        <p:grpSpPr>
          <a:xfrm>
            <a:off x="5128959" y="4554735"/>
            <a:ext cx="1455081" cy="938343"/>
            <a:chOff x="3271308" y="4875347"/>
            <a:chExt cx="1791676" cy="1155404"/>
          </a:xfrm>
        </p:grpSpPr>
        <p:sp>
          <p:nvSpPr>
            <p:cNvPr id="5123" name="사다리꼴[T] 17">
              <a:extLst>
                <a:ext uri="{FF2B5EF4-FFF2-40B4-BE49-F238E27FC236}">
                  <a16:creationId xmlns:a16="http://schemas.microsoft.com/office/drawing/2014/main" id="{1AD66FBA-1ED3-D3B7-B9E8-1076EE6F87A4}"/>
                </a:ext>
              </a:extLst>
            </p:cNvPr>
            <p:cNvSpPr/>
            <p:nvPr/>
          </p:nvSpPr>
          <p:spPr>
            <a:xfrm rot="16200000">
              <a:off x="3547689" y="4777249"/>
              <a:ext cx="1155404" cy="1351599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124" name="TextBox 5123">
              <a:extLst>
                <a:ext uri="{FF2B5EF4-FFF2-40B4-BE49-F238E27FC236}">
                  <a16:creationId xmlns:a16="http://schemas.microsoft.com/office/drawing/2014/main" id="{9A2C0410-F90A-5659-6E56-BF7746BA179C}"/>
                </a:ext>
              </a:extLst>
            </p:cNvPr>
            <p:cNvSpPr txBox="1"/>
            <p:nvPr/>
          </p:nvSpPr>
          <p:spPr>
            <a:xfrm>
              <a:off x="3271308" y="5307177"/>
              <a:ext cx="1791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Real-ESRGAN</a:t>
              </a:r>
              <a:endParaRPr kumimoji="1" lang="ko-KR" altLang="en-US" sz="1400" dirty="0"/>
            </a:p>
          </p:txBody>
        </p:sp>
      </p:grpSp>
      <p:cxnSp>
        <p:nvCxnSpPr>
          <p:cNvPr id="5125" name="직선 화살표 연결선 5124">
            <a:extLst>
              <a:ext uri="{FF2B5EF4-FFF2-40B4-BE49-F238E27FC236}">
                <a16:creationId xmlns:a16="http://schemas.microsoft.com/office/drawing/2014/main" id="{EA40B525-0FC6-5F15-7204-A1489181BC10}"/>
              </a:ext>
            </a:extLst>
          </p:cNvPr>
          <p:cNvCxnSpPr>
            <a:cxnSpLocks/>
          </p:cNvCxnSpPr>
          <p:nvPr/>
        </p:nvCxnSpPr>
        <p:spPr>
          <a:xfrm>
            <a:off x="6881915" y="2217906"/>
            <a:ext cx="1485774" cy="0"/>
          </a:xfrm>
          <a:prstGeom prst="straightConnector1">
            <a:avLst/>
          </a:prstGeom>
          <a:ln>
            <a:solidFill>
              <a:srgbClr val="050C3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7" name="TextBox 5126">
            <a:extLst>
              <a:ext uri="{FF2B5EF4-FFF2-40B4-BE49-F238E27FC236}">
                <a16:creationId xmlns:a16="http://schemas.microsoft.com/office/drawing/2014/main" id="{65AD1727-A0B5-0591-4AA7-D19D70AC4455}"/>
              </a:ext>
            </a:extLst>
          </p:cNvPr>
          <p:cNvSpPr txBox="1"/>
          <p:nvPr/>
        </p:nvSpPr>
        <p:spPr>
          <a:xfrm>
            <a:off x="8011662" y="6025152"/>
            <a:ext cx="7120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output</a:t>
            </a:r>
            <a:endParaRPr lang="ko-KR" altLang="en-US" sz="1300" dirty="0"/>
          </a:p>
        </p:txBody>
      </p:sp>
      <p:pic>
        <p:nvPicPr>
          <p:cNvPr id="5128" name="합성영상">
            <a:hlinkClick r:id="" action="ppaction://media"/>
            <a:extLst>
              <a:ext uri="{FF2B5EF4-FFF2-40B4-BE49-F238E27FC236}">
                <a16:creationId xmlns:a16="http://schemas.microsoft.com/office/drawing/2014/main" id="{A3FA9AA5-9C9D-8CF3-BED0-03AEE3391D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902482" y="754202"/>
            <a:ext cx="1419761" cy="2517544"/>
          </a:xfrm>
          <a:prstGeom prst="rect">
            <a:avLst/>
          </a:prstGeom>
        </p:spPr>
      </p:pic>
      <p:cxnSp>
        <p:nvCxnSpPr>
          <p:cNvPr id="5129" name="연결선: 꺾임 5128">
            <a:extLst>
              <a:ext uri="{FF2B5EF4-FFF2-40B4-BE49-F238E27FC236}">
                <a16:creationId xmlns:a16="http://schemas.microsoft.com/office/drawing/2014/main" id="{A22AA2D1-E704-67C3-3973-265B112DC680}"/>
              </a:ext>
            </a:extLst>
          </p:cNvPr>
          <p:cNvCxnSpPr>
            <a:cxnSpLocks/>
            <a:stCxn id="5120" idx="3"/>
            <a:endCxn id="5128" idx="3"/>
          </p:cNvCxnSpPr>
          <p:nvPr/>
        </p:nvCxnSpPr>
        <p:spPr>
          <a:xfrm flipV="1">
            <a:off x="9482616" y="2012974"/>
            <a:ext cx="839627" cy="3370525"/>
          </a:xfrm>
          <a:prstGeom prst="bentConnector3">
            <a:avLst>
              <a:gd name="adj1" fmla="val 12722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5" name="TextBox 5134">
            <a:extLst>
              <a:ext uri="{FF2B5EF4-FFF2-40B4-BE49-F238E27FC236}">
                <a16:creationId xmlns:a16="http://schemas.microsoft.com/office/drawing/2014/main" id="{183006A6-5FED-27DC-3D15-58F53C75B0E1}"/>
              </a:ext>
            </a:extLst>
          </p:cNvPr>
          <p:cNvSpPr txBox="1"/>
          <p:nvPr/>
        </p:nvSpPr>
        <p:spPr>
          <a:xfrm>
            <a:off x="10639479" y="5048894"/>
            <a:ext cx="6022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0070C0"/>
                </a:solidFill>
              </a:rPr>
              <a:t>video</a:t>
            </a:r>
            <a:endParaRPr lang="ko-KR" altLang="en-US" sz="1300" dirty="0">
              <a:solidFill>
                <a:srgbClr val="0070C0"/>
              </a:solidFill>
            </a:endParaRPr>
          </a:p>
        </p:txBody>
      </p:sp>
      <p:pic>
        <p:nvPicPr>
          <p:cNvPr id="5136" name="Picture 4" descr="작업중 일러스트 ai 무료다운로드 free Working vector - Urbanbrush">
            <a:extLst>
              <a:ext uri="{FF2B5EF4-FFF2-40B4-BE49-F238E27FC236}">
                <a16:creationId xmlns:a16="http://schemas.microsoft.com/office/drawing/2014/main" id="{8BA73A93-57E2-55F5-C3FF-B77D0072F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" t="18957" r="3727" b="20431"/>
          <a:stretch/>
        </p:blipFill>
        <p:spPr bwMode="auto">
          <a:xfrm>
            <a:off x="7192881" y="1881345"/>
            <a:ext cx="831147" cy="59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94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5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12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5090AF-880B-6051-6292-F09836F323D6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현재상황</a:t>
            </a:r>
            <a:endParaRPr lang="en-US" altLang="ko-KR"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30872-E9CC-28B4-4634-6F585538C7A2}"/>
              </a:ext>
            </a:extLst>
          </p:cNvPr>
          <p:cNvSpPr txBox="1"/>
          <p:nvPr/>
        </p:nvSpPr>
        <p:spPr>
          <a:xfrm>
            <a:off x="1714500" y="342900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50C38"/>
                </a:solidFill>
              </a:rPr>
              <a:t>프로토타입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405EF-083A-2C80-EE90-570B69A4AFC1}"/>
              </a:ext>
            </a:extLst>
          </p:cNvPr>
          <p:cNvSpPr txBox="1"/>
          <p:nvPr/>
        </p:nvSpPr>
        <p:spPr>
          <a:xfrm>
            <a:off x="3633183" y="595666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시연영상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FD086B-4092-82D5-FEF4-24DA89C56B18}"/>
              </a:ext>
            </a:extLst>
          </p:cNvPr>
          <p:cNvGrpSpPr/>
          <p:nvPr/>
        </p:nvGrpSpPr>
        <p:grpSpPr>
          <a:xfrm>
            <a:off x="2717446" y="1180441"/>
            <a:ext cx="8155925" cy="4902319"/>
            <a:chOff x="940676" y="865255"/>
            <a:chExt cx="8155925" cy="490231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F70FD3B-FE43-2917-4A4A-64B592CAFE9F}"/>
                </a:ext>
              </a:extLst>
            </p:cNvPr>
            <p:cNvSpPr/>
            <p:nvPr/>
          </p:nvSpPr>
          <p:spPr>
            <a:xfrm>
              <a:off x="986396" y="1453100"/>
              <a:ext cx="8005204" cy="4295837"/>
            </a:xfrm>
            <a:prstGeom prst="rect">
              <a:avLst/>
            </a:prstGeom>
            <a:solidFill>
              <a:srgbClr val="F1E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D442566-DB48-CCE3-096E-C7459C15FEFB}"/>
                </a:ext>
              </a:extLst>
            </p:cNvPr>
            <p:cNvSpPr/>
            <p:nvPr/>
          </p:nvSpPr>
          <p:spPr>
            <a:xfrm>
              <a:off x="986396" y="952478"/>
              <a:ext cx="8005204" cy="383342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8B45F20-1DA7-8B6B-DE82-E1A457E6795D}"/>
                </a:ext>
              </a:extLst>
            </p:cNvPr>
            <p:cNvSpPr/>
            <p:nvPr/>
          </p:nvSpPr>
          <p:spPr>
            <a:xfrm>
              <a:off x="1001636" y="962417"/>
              <a:ext cx="1652112" cy="3833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626E55E-800F-6BF1-2426-F232295B5784}"/>
                </a:ext>
              </a:extLst>
            </p:cNvPr>
            <p:cNvSpPr/>
            <p:nvPr/>
          </p:nvSpPr>
          <p:spPr>
            <a:xfrm>
              <a:off x="991697" y="1198659"/>
              <a:ext cx="8005204" cy="254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3DAE-300E-0EF3-90BF-4AE798420F9F}"/>
                </a:ext>
              </a:extLst>
            </p:cNvPr>
            <p:cNvSpPr txBox="1"/>
            <p:nvPr/>
          </p:nvSpPr>
          <p:spPr>
            <a:xfrm>
              <a:off x="940676" y="1189245"/>
              <a:ext cx="3193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>
                      <a:lumMod val="50000"/>
                    </a:schemeClr>
                  </a:solidFill>
                </a:rPr>
                <a:t>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CF7041-6235-46DD-4364-2FDB714F3665}"/>
                </a:ext>
              </a:extLst>
            </p:cNvPr>
            <p:cNvSpPr txBox="1"/>
            <p:nvPr/>
          </p:nvSpPr>
          <p:spPr>
            <a:xfrm>
              <a:off x="1156847" y="1190925"/>
              <a:ext cx="22617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>
                      <a:lumMod val="75000"/>
                    </a:schemeClr>
                  </a:solidFill>
                </a:rPr>
                <a:t>→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76F9E60-8E88-9356-4F45-1EA28E0564CF}"/>
                </a:ext>
              </a:extLst>
            </p:cNvPr>
            <p:cNvSpPr/>
            <p:nvPr/>
          </p:nvSpPr>
          <p:spPr>
            <a:xfrm flipV="1">
              <a:off x="1470660" y="1230630"/>
              <a:ext cx="7434801" cy="1934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4DC161-9E2C-F7F1-6077-94728C7E68A5}"/>
                </a:ext>
              </a:extLst>
            </p:cNvPr>
            <p:cNvSpPr txBox="1"/>
            <p:nvPr/>
          </p:nvSpPr>
          <p:spPr>
            <a:xfrm>
              <a:off x="2389858" y="936826"/>
              <a:ext cx="4191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</a:t>
              </a:r>
              <a:endPara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81A808-118A-0602-037E-348FF9D28CA9}"/>
                </a:ext>
              </a:extLst>
            </p:cNvPr>
            <p:cNvSpPr txBox="1"/>
            <p:nvPr/>
          </p:nvSpPr>
          <p:spPr>
            <a:xfrm>
              <a:off x="2609347" y="936826"/>
              <a:ext cx="4191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+</a:t>
              </a:r>
              <a:endPara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792F1A-7AF9-6EAC-F8EB-2EF7EDB4A825}"/>
                </a:ext>
              </a:extLst>
            </p:cNvPr>
            <p:cNvSpPr txBox="1"/>
            <p:nvPr/>
          </p:nvSpPr>
          <p:spPr>
            <a:xfrm>
              <a:off x="1100335" y="972816"/>
              <a:ext cx="8354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rial Nova Light" panose="020B0304020202020204" pitchFamily="34" charset="0"/>
                </a:rPr>
                <a:t>localhost:0530</a:t>
              </a:r>
              <a:endParaRPr lang="ko-KR" altLang="en-US" sz="800" dirty="0">
                <a:latin typeface="Arial Nova Light" panose="020B0304020202020204" pitchFamily="34" charset="0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54D2FC4-255D-4852-38A4-D9F35D883641}"/>
                </a:ext>
              </a:extLst>
            </p:cNvPr>
            <p:cNvGrpSpPr/>
            <p:nvPr/>
          </p:nvGrpSpPr>
          <p:grpSpPr>
            <a:xfrm>
              <a:off x="1478958" y="1227979"/>
              <a:ext cx="202299" cy="200055"/>
              <a:chOff x="1478958" y="1227979"/>
              <a:chExt cx="202299" cy="20005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6E1B2E4-9570-718F-4EBD-522562DA3062}"/>
                  </a:ext>
                </a:extLst>
              </p:cNvPr>
              <p:cNvSpPr txBox="1"/>
              <p:nvPr/>
            </p:nvSpPr>
            <p:spPr>
              <a:xfrm>
                <a:off x="1478958" y="1227979"/>
                <a:ext cx="20229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 err="1">
                    <a:latin typeface="Arial Nova Light" panose="020B0304020202020204" pitchFamily="34" charset="0"/>
                  </a:rPr>
                  <a:t>i</a:t>
                </a:r>
                <a:endParaRPr lang="ko-KR" altLang="en-US" sz="700" b="1" dirty="0">
                  <a:latin typeface="Arial Nova Light" panose="020B0304020202020204" pitchFamily="34" charset="0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8FE3AE2F-EF82-979D-0573-74897E12ABBF}"/>
                  </a:ext>
                </a:extLst>
              </p:cNvPr>
              <p:cNvSpPr/>
              <p:nvPr/>
            </p:nvSpPr>
            <p:spPr>
              <a:xfrm>
                <a:off x="1510487" y="1257768"/>
                <a:ext cx="139243" cy="139243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3F21E3-A23F-52BC-22F1-9629A7294955}"/>
                </a:ext>
              </a:extLst>
            </p:cNvPr>
            <p:cNvSpPr txBox="1"/>
            <p:nvPr/>
          </p:nvSpPr>
          <p:spPr>
            <a:xfrm>
              <a:off x="1608260" y="1219019"/>
              <a:ext cx="8354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Arial Nova Light" panose="020B0304020202020204" pitchFamily="34" charset="0"/>
                </a:rPr>
                <a:t>localhost:0530</a:t>
              </a:r>
              <a:endParaRPr lang="ko-KR" altLang="en-US" sz="800" dirty="0">
                <a:latin typeface="Arial Nova Light" panose="020B03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FFC0A1-163C-18FE-4BAB-183C1CC17557}"/>
                </a:ext>
              </a:extLst>
            </p:cNvPr>
            <p:cNvSpPr txBox="1"/>
            <p:nvPr/>
          </p:nvSpPr>
          <p:spPr>
            <a:xfrm>
              <a:off x="8236758" y="865255"/>
              <a:ext cx="4191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/>
                <a:t>-</a:t>
              </a:r>
              <a:endParaRPr lang="ko-KR" altLang="en-US" sz="200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409E01-A73C-2C85-E629-C02888911881}"/>
                </a:ext>
              </a:extLst>
            </p:cNvPr>
            <p:cNvSpPr txBox="1"/>
            <p:nvPr/>
          </p:nvSpPr>
          <p:spPr>
            <a:xfrm>
              <a:off x="8677500" y="930911"/>
              <a:ext cx="4191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x</a:t>
              </a:r>
              <a:endParaRPr lang="ko-KR" altLang="en-US" sz="1200" b="1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0A0BA7B-45D0-0756-B0A7-1337370CD527}"/>
                </a:ext>
              </a:extLst>
            </p:cNvPr>
            <p:cNvSpPr/>
            <p:nvPr/>
          </p:nvSpPr>
          <p:spPr>
            <a:xfrm>
              <a:off x="1510487" y="1422077"/>
              <a:ext cx="7036202" cy="4345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7D7EAF4-9ABB-E322-3498-23C99478F69E}"/>
                </a:ext>
              </a:extLst>
            </p:cNvPr>
            <p:cNvSpPr/>
            <p:nvPr/>
          </p:nvSpPr>
          <p:spPr>
            <a:xfrm>
              <a:off x="8546688" y="1040154"/>
              <a:ext cx="86311" cy="96195"/>
            </a:xfrm>
            <a:prstGeom prst="rect">
              <a:avLst/>
            </a:prstGeom>
            <a:noFill/>
            <a:ln w="152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" name="합성전">
            <a:hlinkClick r:id="" action="ppaction://media"/>
            <a:extLst>
              <a:ext uri="{FF2B5EF4-FFF2-40B4-BE49-F238E27FC236}">
                <a16:creationId xmlns:a16="http://schemas.microsoft.com/office/drawing/2014/main" id="{3E031B22-ACC5-90F0-FF21-E966111AC44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57008" y="2121890"/>
            <a:ext cx="1547019" cy="274320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F63602-D9F8-95F4-7064-E209EBC7B8D8}"/>
              </a:ext>
            </a:extLst>
          </p:cNvPr>
          <p:cNvSpPr/>
          <p:nvPr/>
        </p:nvSpPr>
        <p:spPr>
          <a:xfrm>
            <a:off x="7812839" y="3355260"/>
            <a:ext cx="254441" cy="2544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D1C3D0F-3270-FD87-4707-3383EDB5444E}"/>
              </a:ext>
            </a:extLst>
          </p:cNvPr>
          <p:cNvCxnSpPr>
            <a:cxnSpLocks/>
          </p:cNvCxnSpPr>
          <p:nvPr/>
        </p:nvCxnSpPr>
        <p:spPr>
          <a:xfrm>
            <a:off x="7871192" y="3491719"/>
            <a:ext cx="13017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1D5B35C-AA8C-9B77-9E5F-8C5285825755}"/>
              </a:ext>
            </a:extLst>
          </p:cNvPr>
          <p:cNvSpPr txBox="1"/>
          <p:nvPr/>
        </p:nvSpPr>
        <p:spPr>
          <a:xfrm>
            <a:off x="8444433" y="1854543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Generated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video</a:t>
            </a:r>
            <a:endParaRPr lang="ko-KR" altLang="en-US" sz="11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E630A2-9279-5B17-66E7-9469DD19526C}"/>
              </a:ext>
            </a:extLst>
          </p:cNvPr>
          <p:cNvSpPr txBox="1"/>
          <p:nvPr/>
        </p:nvSpPr>
        <p:spPr>
          <a:xfrm>
            <a:off x="3819295" y="1854543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Original video</a:t>
            </a:r>
            <a:endParaRPr lang="ko-KR" altLang="en-US" sz="11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EB5675-AE6E-7999-B8D1-D099984F0749}"/>
              </a:ext>
            </a:extLst>
          </p:cNvPr>
          <p:cNvSpPr txBox="1"/>
          <p:nvPr/>
        </p:nvSpPr>
        <p:spPr>
          <a:xfrm>
            <a:off x="5849027" y="1854543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Reference image</a:t>
            </a:r>
            <a:endParaRPr lang="ko-KR" altLang="en-US" sz="11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CFD96B2-B184-9113-D06F-0D6D124E8D69}"/>
              </a:ext>
            </a:extLst>
          </p:cNvPr>
          <p:cNvSpPr txBox="1"/>
          <p:nvPr/>
        </p:nvSpPr>
        <p:spPr>
          <a:xfrm>
            <a:off x="3573850" y="4944566"/>
            <a:ext cx="1991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Selected Reference Images</a:t>
            </a:r>
            <a:endParaRPr lang="ko-KR" altLang="en-US" sz="11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CC38D2-968A-872D-77E1-9644562CC9C5}"/>
              </a:ext>
            </a:extLst>
          </p:cNvPr>
          <p:cNvSpPr txBox="1"/>
          <p:nvPr/>
        </p:nvSpPr>
        <p:spPr>
          <a:xfrm>
            <a:off x="3573850" y="5454337"/>
            <a:ext cx="1276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Selected Images</a:t>
            </a:r>
            <a:endParaRPr lang="ko-KR" altLang="en-US" sz="1100" b="1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B09F298-E4B9-B159-B531-D09C182B83BE}"/>
              </a:ext>
            </a:extLst>
          </p:cNvPr>
          <p:cNvGrpSpPr/>
          <p:nvPr/>
        </p:nvGrpSpPr>
        <p:grpSpPr>
          <a:xfrm>
            <a:off x="5725369" y="2725645"/>
            <a:ext cx="1547018" cy="1577129"/>
            <a:chOff x="4843121" y="2301129"/>
            <a:chExt cx="1547018" cy="1577129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817A821-5A9B-8D99-2C83-7A3117EDAF7E}"/>
                </a:ext>
              </a:extLst>
            </p:cNvPr>
            <p:cNvSpPr/>
            <p:nvPr/>
          </p:nvSpPr>
          <p:spPr>
            <a:xfrm>
              <a:off x="4843121" y="2301129"/>
              <a:ext cx="1547018" cy="1577129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1754E68-28A8-E58E-D248-BC2C9D4C178B}"/>
                </a:ext>
              </a:extLst>
            </p:cNvPr>
            <p:cNvSpPr txBox="1"/>
            <p:nvPr/>
          </p:nvSpPr>
          <p:spPr>
            <a:xfrm>
              <a:off x="5380466" y="2771094"/>
              <a:ext cx="3930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>
                      <a:lumMod val="50000"/>
                    </a:schemeClr>
                  </a:solidFill>
                </a:rPr>
                <a:t>?</a:t>
              </a:r>
              <a:endParaRPr lang="ko-KR" altLang="en-US" sz="3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3E657E81-334D-B28C-1585-862F11264A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7773" y="2120119"/>
            <a:ext cx="1558055" cy="27432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126D455-A529-46F9-F35C-D8ECF83C46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71" r="1813" b="9536"/>
          <a:stretch/>
        </p:blipFill>
        <p:spPr>
          <a:xfrm>
            <a:off x="5391738" y="2110880"/>
            <a:ext cx="2214279" cy="27432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5EE2E5A-065F-0929-5186-D476DCE012A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71" t="2247" r="1813" b="22912"/>
          <a:stretch/>
        </p:blipFill>
        <p:spPr>
          <a:xfrm>
            <a:off x="3712590" y="5692569"/>
            <a:ext cx="300873" cy="30836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794F98E-159F-ACE6-9A90-A7F3D37CC97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71" t="2247" r="1813" b="22912"/>
          <a:stretch/>
        </p:blipFill>
        <p:spPr>
          <a:xfrm>
            <a:off x="3712590" y="5182653"/>
            <a:ext cx="300873" cy="308368"/>
          </a:xfrm>
          <a:prstGeom prst="rect">
            <a:avLst/>
          </a:prstGeom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66ED9E3B-72CB-4B82-91F5-188C6259C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6750" y1="44375" x2="46750" y2="44375"/>
                        <a14:foregroundMark x1="42500" y1="39688" x2="46750" y2="53750"/>
                        <a14:foregroundMark x1="49500" y1="49688" x2="40250" y2="35938"/>
                        <a14:foregroundMark x1="40250" y1="35938" x2="40250" y2="35000"/>
                        <a14:foregroundMark x1="43500" y1="29375" x2="51250" y2="54688"/>
                        <a14:foregroundMark x1="51250" y1="54688" x2="37000" y2="57500"/>
                        <a14:foregroundMark x1="37000" y1="57500" x2="38000" y2="39375"/>
                        <a14:foregroundMark x1="38000" y1="39375" x2="41500" y2="38125"/>
                        <a14:foregroundMark x1="49000" y1="35625" x2="59500" y2="61563"/>
                        <a14:foregroundMark x1="69000" y1="61875" x2="63500" y2="62813"/>
                        <a14:foregroundMark x1="59250" y1="71875" x2="61000" y2="72813"/>
                        <a14:foregroundMark x1="63500" y1="80000" x2="63750" y2="80938"/>
                        <a14:foregroundMark x1="55000" y1="58750" x2="57250" y2="81563"/>
                        <a14:foregroundMark x1="57250" y1="81563" x2="57250" y2="81563"/>
                        <a14:foregroundMark x1="59000" y1="50625" x2="64500" y2="55625"/>
                        <a14:foregroundMark x1="68500" y1="58125" x2="69750" y2="60313"/>
                        <a14:foregroundMark x1="43500" y1="30312" x2="37750" y2="2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20" t="6750" r="23599" b="8763"/>
          <a:stretch/>
        </p:blipFill>
        <p:spPr bwMode="auto">
          <a:xfrm>
            <a:off x="5504939" y="4999133"/>
            <a:ext cx="132995" cy="18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Arrow Revert Rotate Undo Replay Outline 스톡 일러스트 1390266587">
            <a:extLst>
              <a:ext uri="{FF2B5EF4-FFF2-40B4-BE49-F238E27FC236}">
                <a16:creationId xmlns:a16="http://schemas.microsoft.com/office/drawing/2014/main" id="{6B2DBB96-6627-B9C8-8128-2E04CAA97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7778" y1="34335" x2="27315" y2="36052"/>
                        <a14:foregroundMark x1="31481" y1="30043" x2="27778" y2="36910"/>
                        <a14:foregroundMark x1="36574" y1="26180" x2="50930" y2="22248"/>
                        <a14:foregroundMark x1="24537" y1="39056" x2="24537" y2="42918"/>
                        <a14:foregroundMark x1="62037" y1="63519" x2="67593" y2="59227"/>
                        <a14:foregroundMark x1="71296" y1="48498" x2="71759" y2="46352"/>
                        <a14:foregroundMark x1="58333" y1="63948" x2="51389" y2="68240"/>
                        <a14:backgroundMark x1="57407" y1="20601" x2="55093" y2="20172"/>
                        <a14:backgroundMark x1="52778" y1="20172" x2="56481" y2="21459"/>
                        <a14:backgroundMark x1="54630" y1="21030" x2="50463" y2="21030"/>
                        <a14:backgroundMark x1="51389" y1="21459" x2="51389" y2="214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709" y="3283676"/>
            <a:ext cx="368597" cy="39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합성영상">
            <a:hlinkClick r:id="" action="ppaction://media"/>
            <a:extLst>
              <a:ext uri="{FF2B5EF4-FFF2-40B4-BE49-F238E27FC236}">
                <a16:creationId xmlns:a16="http://schemas.microsoft.com/office/drawing/2014/main" id="{0CA5AC4C-FFE0-8D19-8673-8E51AC7AA78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38156" y="2120400"/>
            <a:ext cx="1547019" cy="2743200"/>
          </a:xfrm>
          <a:prstGeom prst="rect">
            <a:avLst/>
          </a:prstGeom>
        </p:spPr>
      </p:pic>
      <p:pic>
        <p:nvPicPr>
          <p:cNvPr id="72" name="그림 71" descr="넥타이, 사람, 벽, 실내이(가) 표시된 사진&#10;&#10;자동 생성된 설명">
            <a:extLst>
              <a:ext uri="{FF2B5EF4-FFF2-40B4-BE49-F238E27FC236}">
                <a16:creationId xmlns:a16="http://schemas.microsoft.com/office/drawing/2014/main" id="{1817A807-6C45-26B7-EB0E-DA0D78A7F9B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1699" r="-686" b="22828"/>
          <a:stretch/>
        </p:blipFill>
        <p:spPr>
          <a:xfrm>
            <a:off x="4588525" y="5686604"/>
            <a:ext cx="308368" cy="308368"/>
          </a:xfrm>
          <a:prstGeom prst="rect">
            <a:avLst/>
          </a:prstGeom>
        </p:spPr>
      </p:pic>
      <p:pic>
        <p:nvPicPr>
          <p:cNvPr id="73" name="그림 72" descr="사람, 의류, 벽, 실내이(가) 표시된 사진&#10;&#10;자동 생성된 설명">
            <a:extLst>
              <a:ext uri="{FF2B5EF4-FFF2-40B4-BE49-F238E27FC236}">
                <a16:creationId xmlns:a16="http://schemas.microsoft.com/office/drawing/2014/main" id="{DD35EB98-77E5-6A8F-9D32-D8D39C1C495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-1329" r="1847" b="26055"/>
          <a:stretch/>
        </p:blipFill>
        <p:spPr>
          <a:xfrm>
            <a:off x="6262713" y="5683954"/>
            <a:ext cx="322777" cy="322777"/>
          </a:xfrm>
          <a:prstGeom prst="rect">
            <a:avLst/>
          </a:prstGeom>
        </p:spPr>
      </p:pic>
      <p:pic>
        <p:nvPicPr>
          <p:cNvPr id="74" name="그림 73" descr="벽, 사람, 실내, 의류이(가) 표시된 사진&#10;&#10;자동 생성된 설명">
            <a:extLst>
              <a:ext uri="{FF2B5EF4-FFF2-40B4-BE49-F238E27FC236}">
                <a16:creationId xmlns:a16="http://schemas.microsoft.com/office/drawing/2014/main" id="{03C7F326-52BD-818C-BF3C-93B47B496FE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7" b="25051"/>
          <a:stretch/>
        </p:blipFill>
        <p:spPr>
          <a:xfrm>
            <a:off x="5442795" y="5683954"/>
            <a:ext cx="308368" cy="308368"/>
          </a:xfrm>
          <a:prstGeom prst="rect">
            <a:avLst/>
          </a:prstGeom>
        </p:spPr>
      </p:pic>
      <p:pic>
        <p:nvPicPr>
          <p:cNvPr id="75" name="그림 74" descr="사람, 여자, 검은색, 가장이(가) 표시된 사진&#10;&#10;자동 생성된 설명">
            <a:extLst>
              <a:ext uri="{FF2B5EF4-FFF2-40B4-BE49-F238E27FC236}">
                <a16:creationId xmlns:a16="http://schemas.microsoft.com/office/drawing/2014/main" id="{BEE0665C-27B1-C8DE-A977-0CEFB5283AE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1" t="787" r="941" b="23901"/>
          <a:stretch/>
        </p:blipFill>
        <p:spPr>
          <a:xfrm>
            <a:off x="5859508" y="5686604"/>
            <a:ext cx="308846" cy="308846"/>
          </a:xfrm>
          <a:prstGeom prst="rect">
            <a:avLst/>
          </a:prstGeom>
        </p:spPr>
      </p:pic>
      <p:pic>
        <p:nvPicPr>
          <p:cNvPr id="76" name="그림 75" descr="사람이(가) 표시된 사진&#10;&#10;자동 생성된 설명">
            <a:extLst>
              <a:ext uri="{FF2B5EF4-FFF2-40B4-BE49-F238E27FC236}">
                <a16:creationId xmlns:a16="http://schemas.microsoft.com/office/drawing/2014/main" id="{4CFD0FD1-EB0D-89B3-CEB1-233426C8FD9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5" t="2205" r="1265" b="28161"/>
          <a:stretch/>
        </p:blipFill>
        <p:spPr>
          <a:xfrm>
            <a:off x="4140932" y="5691690"/>
            <a:ext cx="308369" cy="308369"/>
          </a:xfrm>
          <a:prstGeom prst="rect">
            <a:avLst/>
          </a:prstGeom>
        </p:spPr>
      </p:pic>
      <p:pic>
        <p:nvPicPr>
          <p:cNvPr id="77" name="그림 76" descr="사람, 여자, 실내이(가) 표시된 사진&#10;&#10;자동 생성된 설명">
            <a:extLst>
              <a:ext uri="{FF2B5EF4-FFF2-40B4-BE49-F238E27FC236}">
                <a16:creationId xmlns:a16="http://schemas.microsoft.com/office/drawing/2014/main" id="{5EF2ED23-9659-0528-77BE-584C25066B0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" b="33439"/>
          <a:stretch/>
        </p:blipFill>
        <p:spPr>
          <a:xfrm>
            <a:off x="5024362" y="5683954"/>
            <a:ext cx="316355" cy="316355"/>
          </a:xfrm>
          <a:prstGeom prst="rect">
            <a:avLst/>
          </a:prstGeom>
        </p:spPr>
      </p:pic>
      <p:pic>
        <p:nvPicPr>
          <p:cNvPr id="78" name="그림 77" descr="사람, 벽, 실내, 의류이(가) 표시된 사진&#10;&#10;자동 생성된 설명">
            <a:extLst>
              <a:ext uri="{FF2B5EF4-FFF2-40B4-BE49-F238E27FC236}">
                <a16:creationId xmlns:a16="http://schemas.microsoft.com/office/drawing/2014/main" id="{9B9BC29A-A1A7-D599-8686-BA36E4AE229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t="-1060" r="-233" b="21104"/>
          <a:stretch/>
        </p:blipFill>
        <p:spPr>
          <a:xfrm>
            <a:off x="6666142" y="5683953"/>
            <a:ext cx="322777" cy="322777"/>
          </a:xfrm>
          <a:prstGeom prst="rect">
            <a:avLst/>
          </a:prstGeom>
        </p:spPr>
      </p:pic>
      <p:pic>
        <p:nvPicPr>
          <p:cNvPr id="79" name="그림 78" descr="사람, 의류, 정장, 착용이(가) 표시된 사진&#10;&#10;자동 생성된 설명">
            <a:extLst>
              <a:ext uri="{FF2B5EF4-FFF2-40B4-BE49-F238E27FC236}">
                <a16:creationId xmlns:a16="http://schemas.microsoft.com/office/drawing/2014/main" id="{6EF42181-922C-B171-20F9-466D286E525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 b="5439"/>
          <a:stretch/>
        </p:blipFill>
        <p:spPr>
          <a:xfrm>
            <a:off x="7919554" y="5683953"/>
            <a:ext cx="308369" cy="308369"/>
          </a:xfrm>
          <a:prstGeom prst="rect">
            <a:avLst/>
          </a:prstGeom>
        </p:spPr>
      </p:pic>
      <p:pic>
        <p:nvPicPr>
          <p:cNvPr id="80" name="그림 79" descr="의류, 가발이(가) 표시된 사진&#10;&#10;자동 생성된 설명">
            <a:extLst>
              <a:ext uri="{FF2B5EF4-FFF2-40B4-BE49-F238E27FC236}">
                <a16:creationId xmlns:a16="http://schemas.microsoft.com/office/drawing/2014/main" id="{C7224AC9-57D9-0F8D-AA83-099494C9FF4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" t="2" r="542" b="24058"/>
          <a:stretch/>
        </p:blipFill>
        <p:spPr>
          <a:xfrm>
            <a:off x="7097040" y="5690481"/>
            <a:ext cx="322777" cy="322777"/>
          </a:xfrm>
          <a:prstGeom prst="rect">
            <a:avLst/>
          </a:prstGeom>
        </p:spPr>
      </p:pic>
      <p:pic>
        <p:nvPicPr>
          <p:cNvPr id="81" name="그림 80" descr="사람, 실내, 닫기, 응시하는이(가) 표시된 사진&#10;&#10;자동 생성된 설명">
            <a:extLst>
              <a:ext uri="{FF2B5EF4-FFF2-40B4-BE49-F238E27FC236}">
                <a16:creationId xmlns:a16="http://schemas.microsoft.com/office/drawing/2014/main" id="{B8EC4918-4BB5-8935-86CC-6F86284BE75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6" b="8776"/>
          <a:stretch/>
        </p:blipFill>
        <p:spPr>
          <a:xfrm>
            <a:off x="7513619" y="5698363"/>
            <a:ext cx="309627" cy="309627"/>
          </a:xfrm>
          <a:prstGeom prst="rect">
            <a:avLst/>
          </a:prstGeom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id="{1AD12A8A-B454-2077-07F3-D6972FCAEFE0}"/>
              </a:ext>
            </a:extLst>
          </p:cNvPr>
          <p:cNvSpPr/>
          <p:nvPr/>
        </p:nvSpPr>
        <p:spPr>
          <a:xfrm>
            <a:off x="4132206" y="3051162"/>
            <a:ext cx="634189" cy="185420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76DE14F9-07F5-CD7B-0088-624E255D5EB1}"/>
              </a:ext>
            </a:extLst>
          </p:cNvPr>
          <p:cNvSpPr/>
          <p:nvPr/>
        </p:nvSpPr>
        <p:spPr>
          <a:xfrm>
            <a:off x="5954459" y="3089386"/>
            <a:ext cx="1034460" cy="265873"/>
          </a:xfrm>
          <a:prstGeom prst="ellipse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FE6588A-5C4A-6898-A1A1-87A9C7765057}"/>
              </a:ext>
            </a:extLst>
          </p:cNvPr>
          <p:cNvSpPr txBox="1"/>
          <p:nvPr/>
        </p:nvSpPr>
        <p:spPr>
          <a:xfrm>
            <a:off x="3656142" y="2167179"/>
            <a:ext cx="29097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/>
              <a:t>*</a:t>
            </a:r>
            <a:r>
              <a:rPr lang="ko-KR" altLang="en-US" sz="600" dirty="0"/>
              <a:t>실제로 </a:t>
            </a:r>
            <a:r>
              <a:rPr lang="en-US" altLang="ko-KR" sz="600" dirty="0"/>
              <a:t>mask(</a:t>
            </a:r>
            <a:r>
              <a:rPr lang="ko-KR" altLang="en-US" sz="600" dirty="0"/>
              <a:t>눈</a:t>
            </a:r>
            <a:r>
              <a:rPr lang="en-US" altLang="ko-KR" sz="600" dirty="0"/>
              <a:t>)</a:t>
            </a:r>
            <a:r>
              <a:rPr lang="ko-KR" altLang="en-US" sz="600" dirty="0"/>
              <a:t>영역을 </a:t>
            </a:r>
            <a:r>
              <a:rPr lang="ko-KR" altLang="en-US" sz="600" dirty="0" err="1"/>
              <a:t>지정하는건</a:t>
            </a:r>
            <a:r>
              <a:rPr lang="ko-KR" altLang="en-US" sz="600" dirty="0"/>
              <a:t> </a:t>
            </a:r>
            <a:r>
              <a:rPr lang="en-US" altLang="ko-KR" sz="600" dirty="0"/>
              <a:t>user</a:t>
            </a:r>
            <a:r>
              <a:rPr lang="ko-KR" altLang="en-US" sz="600" dirty="0"/>
              <a:t>가 원하는 부분을 색칠할 수 있습니다</a:t>
            </a:r>
            <a:r>
              <a:rPr lang="en-US" altLang="ko-KR" sz="600" dirty="0"/>
              <a:t>!</a:t>
            </a:r>
            <a:endParaRPr lang="ko-KR" altLang="en-US" sz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6FE70-8210-FC99-724B-E87A34027867}"/>
              </a:ext>
            </a:extLst>
          </p:cNvPr>
          <p:cNvSpPr txBox="1"/>
          <p:nvPr/>
        </p:nvSpPr>
        <p:spPr>
          <a:xfrm>
            <a:off x="5751163" y="6388312"/>
            <a:ext cx="63337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슬라이드쇼 재생을 권장합니다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algn="r"/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링크 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:https://drive.google.com/file/d/1Eh8T7FOwZn0k9_XB1RZlK93PYwij_HW-/</a:t>
            </a:r>
            <a:r>
              <a:rPr lang="en-US" altLang="ko-KR" sz="1050" dirty="0" err="1">
                <a:solidFill>
                  <a:schemeClr val="bg1">
                    <a:lumMod val="75000"/>
                  </a:schemeClr>
                </a:solidFill>
              </a:rPr>
              <a:t>view?usp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=sharing 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010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0332 -0.03819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332 -0.03819 L -0.13034 0.12801 " pathEditMode="relative" rAng="0" ptsTypes="AA">
                                      <p:cBhvr>
                                        <p:cTn id="16" dur="1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7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9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34 0.12801 L -0.13112 0.0504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9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7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0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12 0.05046 L 0.19753 -0.22893 " pathEditMode="relative" rAng="0" ptsTypes="AA">
                                      <p:cBhvr>
                                        <p:cTn id="47" dur="16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2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8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100"/>
                            </p:stCondLst>
                            <p:childTnLst>
                              <p:par>
                                <p:cTn id="53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1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100"/>
                            </p:stCondLst>
                            <p:childTnLst>
                              <p:par>
                                <p:cTn id="6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71"/>
                </p:tgtEl>
              </p:cMediaNode>
            </p:video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</p:childTnLst>
        </p:cTn>
      </p:par>
    </p:tnLst>
    <p:bldLst>
      <p:bldP spid="82" grpId="0" animBg="1"/>
      <p:bldP spid="83" grpId="0" animBg="1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FAC47D-A781-195B-C623-24C4DD1DF1DA}"/>
              </a:ext>
            </a:extLst>
          </p:cNvPr>
          <p:cNvSpPr txBox="1"/>
          <p:nvPr/>
        </p:nvSpPr>
        <p:spPr>
          <a:xfrm>
            <a:off x="277328" y="76200"/>
            <a:ext cx="1059906" cy="225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프로젝트 배경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아이디어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프로토타입</a:t>
            </a:r>
            <a:endParaRPr lang="en-US" altLang="ko-KR" sz="1200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b="1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현재상황</a:t>
            </a:r>
            <a:endParaRPr lang="en-US" altLang="ko-KR" sz="1200" b="1" dirty="0">
              <a:solidFill>
                <a:schemeClr val="bg1"/>
              </a:solidFill>
              <a:ea typeface="나눔스퀘어라운드 Regular" panose="020B060000010101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나눔스퀘어라운드 Regular" panose="020B0600000101010101" pitchFamily="50" charset="-127"/>
              </a:rPr>
              <a:t>추후일정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BA940-43B0-D6D5-3624-0CCAE5C3DCC5}"/>
              </a:ext>
            </a:extLst>
          </p:cNvPr>
          <p:cNvSpPr txBox="1"/>
          <p:nvPr/>
        </p:nvSpPr>
        <p:spPr>
          <a:xfrm>
            <a:off x="1714500" y="342900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50C38"/>
                </a:solidFill>
              </a:rPr>
              <a:t>현재진행상황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2071D-B17F-2A2D-38D8-D3904B5A76B9}"/>
              </a:ext>
            </a:extLst>
          </p:cNvPr>
          <p:cNvSpPr txBox="1"/>
          <p:nvPr/>
        </p:nvSpPr>
        <p:spPr>
          <a:xfrm>
            <a:off x="2077206" y="5094528"/>
            <a:ext cx="5539111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문제점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가장 처음으로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landmark detection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되는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keyframe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지정하기 때문에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정면이 아닌 측면이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Keyframe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 지정될 수 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83CF9-EF48-87B4-00D1-69CD64CA10DD}"/>
              </a:ext>
            </a:extLst>
          </p:cNvPr>
          <p:cNvSpPr txBox="1"/>
          <p:nvPr/>
        </p:nvSpPr>
        <p:spPr>
          <a:xfrm>
            <a:off x="1775738" y="927675"/>
            <a:ext cx="3231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dirty="0" err="1"/>
              <a:t>GoogleMediaPipe</a:t>
            </a:r>
            <a:r>
              <a:rPr lang="ko-KR" altLang="en-US" sz="1400" dirty="0"/>
              <a:t>로 </a:t>
            </a:r>
            <a:r>
              <a:rPr lang="en-US" altLang="ko-KR" sz="1400" dirty="0"/>
              <a:t>keyframe </a:t>
            </a:r>
            <a:r>
              <a:rPr lang="ko-KR" altLang="en-US" sz="1400" dirty="0"/>
              <a:t>추출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0ABEC-2C93-3193-0D07-6260A7ECB314}"/>
              </a:ext>
            </a:extLst>
          </p:cNvPr>
          <p:cNvSpPr txBox="1"/>
          <p:nvPr/>
        </p:nvSpPr>
        <p:spPr>
          <a:xfrm>
            <a:off x="1954687" y="1237453"/>
            <a:ext cx="8884763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Google Media Pipe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를 이용하여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landmark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를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detection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한 후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가장 먼저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detection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frame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을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keyframe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으로 출력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sample_video">
            <a:hlinkClick r:id="" action="ppaction://media"/>
            <a:extLst>
              <a:ext uri="{FF2B5EF4-FFF2-40B4-BE49-F238E27FC236}">
                <a16:creationId xmlns:a16="http://schemas.microsoft.com/office/drawing/2014/main" id="{973645C7-A335-F884-3C38-67BBFAEF7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3503" y="2482266"/>
            <a:ext cx="4502121" cy="253244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F1F6EB6-A053-16F6-C979-03EA1862C3A9}"/>
              </a:ext>
            </a:extLst>
          </p:cNvPr>
          <p:cNvGrpSpPr/>
          <p:nvPr/>
        </p:nvGrpSpPr>
        <p:grpSpPr>
          <a:xfrm>
            <a:off x="7660363" y="227139"/>
            <a:ext cx="2929543" cy="6403722"/>
            <a:chOff x="7157120" y="346575"/>
            <a:chExt cx="2596481" cy="56756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7C743CC-B09A-CC45-4274-5C5843908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909"/>
            <a:stretch/>
          </p:blipFill>
          <p:spPr>
            <a:xfrm>
              <a:off x="7157121" y="346575"/>
              <a:ext cx="2596480" cy="324569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97654A-410C-00A3-B55F-DE20F4946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14" r="494"/>
            <a:stretch/>
          </p:blipFill>
          <p:spPr>
            <a:xfrm>
              <a:off x="7157120" y="3592272"/>
              <a:ext cx="2596480" cy="2429981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9B5BBD85-3B8C-59EA-997C-C040CD56E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826" y="1607032"/>
            <a:ext cx="3832442" cy="21414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979536F-1DC2-BDE4-86A5-87122DDE3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2002" y="3943981"/>
            <a:ext cx="3806266" cy="214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7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라운드 Regular"/>
        <a:ea typeface="나눔스퀘어라운드 Regular"/>
        <a:cs typeface=""/>
      </a:majorFont>
      <a:minorFont>
        <a:latin typeface="나눔스퀘어라운드 Regular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3792</TotalTime>
  <Words>1101</Words>
  <Application>Microsoft Office PowerPoint</Application>
  <PresentationFormat>와이드스크린</PresentationFormat>
  <Paragraphs>298</Paragraphs>
  <Slides>19</Slides>
  <Notes>14</Notes>
  <HiddenSlides>0</HiddenSlides>
  <MMClips>15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나눔스퀘어라운드 Bold</vt:lpstr>
      <vt:lpstr>나눔스퀘어라운드 Regular</vt:lpstr>
      <vt:lpstr>Arial Nova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하연</dc:creator>
  <cp:lastModifiedBy>김 하연</cp:lastModifiedBy>
  <cp:revision>91</cp:revision>
  <dcterms:created xsi:type="dcterms:W3CDTF">2022-05-29T14:19:54Z</dcterms:created>
  <dcterms:modified xsi:type="dcterms:W3CDTF">2022-08-26T01:01:02Z</dcterms:modified>
</cp:coreProperties>
</file>